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4"/>
  </p:notesMasterIdLst>
  <p:sldIdLst>
    <p:sldId id="256" r:id="rId5"/>
    <p:sldId id="257" r:id="rId6"/>
    <p:sldId id="258" r:id="rId7"/>
    <p:sldId id="259" r:id="rId8"/>
    <p:sldId id="260" r:id="rId9"/>
    <p:sldId id="261" r:id="rId10"/>
    <p:sldId id="262" r:id="rId11"/>
    <p:sldId id="264" r:id="rId12"/>
    <p:sldId id="263"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AE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8"/>
    <p:restoredTop sz="48181" autoAdjust="0"/>
  </p:normalViewPr>
  <p:slideViewPr>
    <p:cSldViewPr snapToGrid="0" snapToObjects="1" showGuides="1">
      <p:cViewPr varScale="1">
        <p:scale>
          <a:sx n="55" d="100"/>
          <a:sy n="55" d="100"/>
        </p:scale>
        <p:origin x="2718" y="7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85" d="100"/>
          <a:sy n="85" d="100"/>
        </p:scale>
        <p:origin x="384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a Nathan" userId="0a845b44-569f-4a3d-9206-bf906f095d2f" providerId="ADAL" clId="{ECFEF0DD-03A4-49A2-B140-6CD60E30F9E7}"/>
    <pc:docChg chg="custSel modSld">
      <pc:chgData name="Brianna Nathan" userId="0a845b44-569f-4a3d-9206-bf906f095d2f" providerId="ADAL" clId="{ECFEF0DD-03A4-49A2-B140-6CD60E30F9E7}" dt="2020-02-20T15:20:24.095" v="36" actId="1076"/>
      <pc:docMkLst>
        <pc:docMk/>
      </pc:docMkLst>
      <pc:sldChg chg="delSp modSp mod">
        <pc:chgData name="Brianna Nathan" userId="0a845b44-569f-4a3d-9206-bf906f095d2f" providerId="ADAL" clId="{ECFEF0DD-03A4-49A2-B140-6CD60E30F9E7}" dt="2020-02-20T15:20:24.095" v="36" actId="1076"/>
        <pc:sldMkLst>
          <pc:docMk/>
          <pc:sldMk cId="2752790076" sldId="256"/>
        </pc:sldMkLst>
        <pc:spChg chg="mod">
          <ac:chgData name="Brianna Nathan" userId="0a845b44-569f-4a3d-9206-bf906f095d2f" providerId="ADAL" clId="{ECFEF0DD-03A4-49A2-B140-6CD60E30F9E7}" dt="2020-02-20T15:20:24.095" v="36" actId="1076"/>
          <ac:spMkLst>
            <pc:docMk/>
            <pc:sldMk cId="2752790076" sldId="256"/>
            <ac:spMk id="9" creationId="{7A98EA71-B283-F440-A728-7D55E3E3F416}"/>
          </ac:spMkLst>
        </pc:spChg>
        <pc:spChg chg="del">
          <ac:chgData name="Brianna Nathan" userId="0a845b44-569f-4a3d-9206-bf906f095d2f" providerId="ADAL" clId="{ECFEF0DD-03A4-49A2-B140-6CD60E30F9E7}" dt="2020-02-20T02:09:36.571" v="0" actId="478"/>
          <ac:spMkLst>
            <pc:docMk/>
            <pc:sldMk cId="2752790076" sldId="256"/>
            <ac:spMk id="11" creationId="{B750A60D-3299-CE4B-9EE1-30CD3ABD2C47}"/>
          </ac:spMkLst>
        </pc:spChg>
      </pc:sldChg>
      <pc:sldChg chg="modSp mod modNotesTx">
        <pc:chgData name="Brianna Nathan" userId="0a845b44-569f-4a3d-9206-bf906f095d2f" providerId="ADAL" clId="{ECFEF0DD-03A4-49A2-B140-6CD60E30F9E7}" dt="2020-02-20T02:11:41.593" v="35" actId="20577"/>
        <pc:sldMkLst>
          <pc:docMk/>
          <pc:sldMk cId="1333469962" sldId="264"/>
        </pc:sldMkLst>
        <pc:spChg chg="mod">
          <ac:chgData name="Brianna Nathan" userId="0a845b44-569f-4a3d-9206-bf906f095d2f" providerId="ADAL" clId="{ECFEF0DD-03A4-49A2-B140-6CD60E30F9E7}" dt="2020-02-20T02:10:51.578" v="16" actId="20577"/>
          <ac:spMkLst>
            <pc:docMk/>
            <pc:sldMk cId="1333469962" sldId="264"/>
            <ac:spMk id="11" creationId="{B750A60D-3299-CE4B-9EE1-30CD3ABD2C47}"/>
          </ac:spMkLst>
        </pc:spChg>
      </pc:sldChg>
    </pc:docChg>
  </pc:docChgLst>
  <pc:docChgLst>
    <pc:chgData name="Brianna Nathan" userId="0a845b44-569f-4a3d-9206-bf906f095d2f" providerId="ADAL" clId="{BE530A2C-83BE-4D31-A3E8-962446E98C1F}"/>
    <pc:docChg chg="modSld">
      <pc:chgData name="Brianna Nathan" userId="0a845b44-569f-4a3d-9206-bf906f095d2f" providerId="ADAL" clId="{BE530A2C-83BE-4D31-A3E8-962446E98C1F}" dt="2020-02-20T20:23:48.460" v="116"/>
      <pc:docMkLst>
        <pc:docMk/>
      </pc:docMkLst>
      <pc:sldChg chg="modSp modNotes">
        <pc:chgData name="Brianna Nathan" userId="0a845b44-569f-4a3d-9206-bf906f095d2f" providerId="ADAL" clId="{BE530A2C-83BE-4D31-A3E8-962446E98C1F}" dt="2020-02-20T20:23:48.460" v="116"/>
        <pc:sldMkLst>
          <pc:docMk/>
          <pc:sldMk cId="2752790076" sldId="256"/>
        </pc:sldMkLst>
        <pc:spChg chg="mod">
          <ac:chgData name="Brianna Nathan" userId="0a845b44-569f-4a3d-9206-bf906f095d2f" providerId="ADAL" clId="{BE530A2C-83BE-4D31-A3E8-962446E98C1F}" dt="2020-02-20T20:23:48.460" v="116"/>
          <ac:spMkLst>
            <pc:docMk/>
            <pc:sldMk cId="2752790076" sldId="256"/>
            <ac:spMk id="10" creationId="{367C8794-B766-144A-9242-6F0C5B1BD1AA}"/>
          </ac:spMkLst>
        </pc:spChg>
      </pc:sldChg>
      <pc:sldChg chg="modNotes">
        <pc:chgData name="Brianna Nathan" userId="0a845b44-569f-4a3d-9206-bf906f095d2f" providerId="ADAL" clId="{BE530A2C-83BE-4D31-A3E8-962446E98C1F}" dt="2020-02-19T21:43:14.325" v="3" actId="20577"/>
        <pc:sldMkLst>
          <pc:docMk/>
          <pc:sldMk cId="4004320342" sldId="257"/>
        </pc:sldMkLst>
      </pc:sldChg>
      <pc:sldChg chg="modNotes">
        <pc:chgData name="Brianna Nathan" userId="0a845b44-569f-4a3d-9206-bf906f095d2f" providerId="ADAL" clId="{BE530A2C-83BE-4D31-A3E8-962446E98C1F}" dt="2020-02-19T21:43:45.660" v="12" actId="20577"/>
        <pc:sldMkLst>
          <pc:docMk/>
          <pc:sldMk cId="1756116508" sldId="258"/>
        </pc:sldMkLst>
      </pc:sldChg>
      <pc:sldChg chg="modNotes">
        <pc:chgData name="Brianna Nathan" userId="0a845b44-569f-4a3d-9206-bf906f095d2f" providerId="ADAL" clId="{BE530A2C-83BE-4D31-A3E8-962446E98C1F}" dt="2020-02-19T21:44:33.547" v="32" actId="20577"/>
        <pc:sldMkLst>
          <pc:docMk/>
          <pc:sldMk cId="1760024637" sldId="259"/>
        </pc:sldMkLst>
      </pc:sldChg>
      <pc:sldChg chg="modNotes">
        <pc:chgData name="Brianna Nathan" userId="0a845b44-569f-4a3d-9206-bf906f095d2f" providerId="ADAL" clId="{BE530A2C-83BE-4D31-A3E8-962446E98C1F}" dt="2020-02-19T21:46:12.962" v="45" actId="114"/>
        <pc:sldMkLst>
          <pc:docMk/>
          <pc:sldMk cId="4055603673" sldId="260"/>
        </pc:sldMkLst>
      </pc:sldChg>
      <pc:sldChg chg="modNotes">
        <pc:chgData name="Brianna Nathan" userId="0a845b44-569f-4a3d-9206-bf906f095d2f" providerId="ADAL" clId="{BE530A2C-83BE-4D31-A3E8-962446E98C1F}" dt="2020-02-19T21:46:35.306" v="49" actId="20577"/>
        <pc:sldMkLst>
          <pc:docMk/>
          <pc:sldMk cId="1357555326" sldId="261"/>
        </pc:sldMkLst>
      </pc:sldChg>
      <pc:sldChg chg="modNotes">
        <pc:chgData name="Brianna Nathan" userId="0a845b44-569f-4a3d-9206-bf906f095d2f" providerId="ADAL" clId="{BE530A2C-83BE-4D31-A3E8-962446E98C1F}" dt="2020-02-19T21:46:48.153" v="51" actId="6549"/>
        <pc:sldMkLst>
          <pc:docMk/>
          <pc:sldMk cId="731383100" sldId="262"/>
        </pc:sldMkLst>
      </pc:sldChg>
      <pc:sldChg chg="modSp mod modNotes">
        <pc:chgData name="Brianna Nathan" userId="0a845b44-569f-4a3d-9206-bf906f095d2f" providerId="ADAL" clId="{BE530A2C-83BE-4D31-A3E8-962446E98C1F}" dt="2020-02-20T20:23:27.716" v="114" actId="20577"/>
        <pc:sldMkLst>
          <pc:docMk/>
          <pc:sldMk cId="1333469962" sldId="264"/>
        </pc:sldMkLst>
        <pc:spChg chg="mod">
          <ac:chgData name="Brianna Nathan" userId="0a845b44-569f-4a3d-9206-bf906f095d2f" providerId="ADAL" clId="{BE530A2C-83BE-4D31-A3E8-962446E98C1F}" dt="2020-02-20T20:23:27.716" v="114" actId="20577"/>
          <ac:spMkLst>
            <pc:docMk/>
            <pc:sldMk cId="1333469962" sldId="264"/>
            <ac:spMk id="11" creationId="{B750A60D-3299-CE4B-9EE1-30CD3ABD2C47}"/>
          </ac:spMkLst>
        </pc:spChg>
      </pc:sldChg>
    </pc:docChg>
  </pc:docChgLst>
  <pc:docChgLst>
    <pc:chgData name="Ingrid" userId="89a87810-af13-4f60-a7f6-974b76222be6" providerId="ADAL" clId="{389744F1-0BE6-094D-A539-EFBF84D82069}"/>
    <pc:docChg chg="modSld">
      <pc:chgData name="Ingrid" userId="89a87810-af13-4f60-a7f6-974b76222be6" providerId="ADAL" clId="{389744F1-0BE6-094D-A539-EFBF84D82069}" dt="2020-02-22T04:22:42.139" v="3" actId="1076"/>
      <pc:docMkLst>
        <pc:docMk/>
      </pc:docMkLst>
      <pc:sldChg chg="modSp">
        <pc:chgData name="Ingrid" userId="89a87810-af13-4f60-a7f6-974b76222be6" providerId="ADAL" clId="{389744F1-0BE6-094D-A539-EFBF84D82069}" dt="2020-02-22T04:22:42.139" v="3" actId="1076"/>
        <pc:sldMkLst>
          <pc:docMk/>
          <pc:sldMk cId="2752790076" sldId="256"/>
        </pc:sldMkLst>
        <pc:spChg chg="mod">
          <ac:chgData name="Ingrid" userId="89a87810-af13-4f60-a7f6-974b76222be6" providerId="ADAL" clId="{389744F1-0BE6-094D-A539-EFBF84D82069}" dt="2020-02-22T04:22:39.333" v="1" actId="14100"/>
          <ac:spMkLst>
            <pc:docMk/>
            <pc:sldMk cId="2752790076" sldId="256"/>
            <ac:spMk id="9" creationId="{7A98EA71-B283-F440-A728-7D55E3E3F416}"/>
          </ac:spMkLst>
        </pc:spChg>
        <pc:spChg chg="mod">
          <ac:chgData name="Ingrid" userId="89a87810-af13-4f60-a7f6-974b76222be6" providerId="ADAL" clId="{389744F1-0BE6-094D-A539-EFBF84D82069}" dt="2020-02-22T04:22:42.139" v="3" actId="1076"/>
          <ac:spMkLst>
            <pc:docMk/>
            <pc:sldMk cId="2752790076" sldId="256"/>
            <ac:spMk id="10" creationId="{367C8794-B766-144A-9242-6F0C5B1BD1A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6A7BC6A-C397-9C4C-A315-CB234040D817}" type="datetimeFigureOut">
              <a:rPr lang="en-US" smtClean="0"/>
              <a:t>2/21/20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2DF59A1-565C-2848-B83D-2024550302B3}" type="slidenum">
              <a:rPr lang="en-US" smtClean="0"/>
              <a:t>‹#›</a:t>
            </a:fld>
            <a:endParaRPr lang="en-US"/>
          </a:p>
        </p:txBody>
      </p:sp>
    </p:spTree>
    <p:extLst>
      <p:ext uri="{BB962C8B-B14F-4D97-AF65-F5344CB8AC3E}">
        <p14:creationId xmlns:p14="http://schemas.microsoft.com/office/powerpoint/2010/main" val="259171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 all know, California is vulnerable to a range of disasters.</a:t>
            </a:r>
          </a:p>
          <a:p>
            <a:endParaRPr lang="en-US" dirty="0"/>
          </a:p>
          <a:p>
            <a:r>
              <a:rPr lang="en-US" dirty="0"/>
              <a:t>Whether it’s a wildfire, flood, mudslide, or an earthquake, California hospitals have to be ready to respond within a moment’s notice. </a:t>
            </a:r>
          </a:p>
          <a:p>
            <a:endParaRPr lang="en-US" dirty="0"/>
          </a:p>
          <a:p>
            <a:r>
              <a:rPr lang="en-US" dirty="0"/>
              <a:t>Hospitals must comply with a host of state and federal laws and regulations governing disaster preparedness – including standards set by the Centers for Medicare &amp; Medicaid Services (CMS) and California’s Title 22 (Code of Regulations), as well as by accrediting organizations such as The Joint Commission.</a:t>
            </a:r>
          </a:p>
          <a:p>
            <a:endParaRPr lang="en-US" dirty="0"/>
          </a:p>
          <a:p>
            <a:r>
              <a:rPr lang="en-US" dirty="0"/>
              <a:t>Every hospital must have a comprehensive Emergency Operations Plan that identifies known &amp; potential risks and outlines appropriate mitigation strategies.</a:t>
            </a:r>
          </a:p>
          <a:p>
            <a:endParaRPr lang="en-US" dirty="0"/>
          </a:p>
          <a:p>
            <a:r>
              <a:rPr lang="en-US" dirty="0"/>
              <a:t>Hospitals also are required to conduct simulation disaster exercises at least twice a year, which helps ensure our staff is well-trained and ready to respond whenever a disaster strikes.</a:t>
            </a:r>
          </a:p>
        </p:txBody>
      </p:sp>
      <p:sp>
        <p:nvSpPr>
          <p:cNvPr id="4" name="Slide Number Placeholder 3"/>
          <p:cNvSpPr>
            <a:spLocks noGrp="1"/>
          </p:cNvSpPr>
          <p:nvPr>
            <p:ph type="sldNum" sz="quarter" idx="5"/>
          </p:nvPr>
        </p:nvSpPr>
        <p:spPr/>
        <p:txBody>
          <a:bodyPr/>
          <a:lstStyle/>
          <a:p>
            <a:fld id="{72DF59A1-565C-2848-B83D-2024550302B3}" type="slidenum">
              <a:rPr lang="en-US" smtClean="0"/>
              <a:t>1</a:t>
            </a:fld>
            <a:endParaRPr lang="en-US"/>
          </a:p>
        </p:txBody>
      </p:sp>
    </p:spTree>
    <p:extLst>
      <p:ext uri="{BB962C8B-B14F-4D97-AF65-F5344CB8AC3E}">
        <p14:creationId xmlns:p14="http://schemas.microsoft.com/office/powerpoint/2010/main" val="34938006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state law enacted in 1994 (SB 1953) requires all acute care hospital buildings in California to meet strict earthquake safety standards. </a:t>
            </a:r>
          </a:p>
          <a:p>
            <a:endParaRPr lang="en-US" dirty="0">
              <a:solidFill>
                <a:srgbClr val="C00000"/>
              </a:solidFill>
            </a:endParaRPr>
          </a:p>
          <a:p>
            <a:r>
              <a:rPr lang="en-US" dirty="0"/>
              <a:t>Here at __________ Hospital/Medical Center we have..  INSERT SPECIFIC INFO ON WORK HOSPITAL HAS DONE TO UPGRADE/REPLACE OUTDATED BUILDINGS. </a:t>
            </a:r>
          </a:p>
          <a:p>
            <a:endParaRPr lang="en-US" dirty="0"/>
          </a:p>
        </p:txBody>
      </p:sp>
      <p:sp>
        <p:nvSpPr>
          <p:cNvPr id="4" name="Slide Number Placeholder 3"/>
          <p:cNvSpPr>
            <a:spLocks noGrp="1"/>
          </p:cNvSpPr>
          <p:nvPr>
            <p:ph type="sldNum" sz="quarter" idx="5"/>
          </p:nvPr>
        </p:nvSpPr>
        <p:spPr/>
        <p:txBody>
          <a:bodyPr/>
          <a:lstStyle/>
          <a:p>
            <a:fld id="{72DF59A1-565C-2848-B83D-2024550302B3}" type="slidenum">
              <a:rPr lang="en-US" smtClean="0"/>
              <a:t>2</a:t>
            </a:fld>
            <a:endParaRPr lang="en-US"/>
          </a:p>
        </p:txBody>
      </p:sp>
    </p:spTree>
    <p:extLst>
      <p:ext uri="{BB962C8B-B14F-4D97-AF65-F5344CB8AC3E}">
        <p14:creationId xmlns:p14="http://schemas.microsoft.com/office/powerpoint/2010/main" val="78076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Throughout the state, hospitals have done similar work </a:t>
            </a:r>
            <a:r>
              <a:rPr lang="en-US" dirty="0">
                <a:sym typeface="Symbol" panose="05050102010706020507" pitchFamily="18" charset="2"/>
              </a:rPr>
              <a:t></a:t>
            </a:r>
            <a:r>
              <a:rPr lang="en-US" dirty="0"/>
              <a:t> upgrading and replacing outdated facilities. </a:t>
            </a:r>
          </a:p>
          <a:p>
            <a:endParaRPr lang="en-US" dirty="0"/>
          </a:p>
          <a:p>
            <a:r>
              <a:rPr lang="en-US" dirty="0"/>
              <a:t>As a result, 95% of hospital buildings today now meet the state’s life-safety standard </a:t>
            </a:r>
            <a:r>
              <a:rPr lang="en-US" dirty="0">
                <a:sym typeface="Symbol" panose="05050102010706020507" pitchFamily="18" charset="2"/>
              </a:rPr>
              <a:t></a:t>
            </a:r>
            <a:r>
              <a:rPr lang="en-US" dirty="0"/>
              <a:t> which means they will be able to withstand a major earthquake. Within the next five years, all hospital buildings in California will meet this standard.</a:t>
            </a:r>
          </a:p>
          <a:p>
            <a:endParaRPr lang="en-US" dirty="0"/>
          </a:p>
        </p:txBody>
      </p:sp>
      <p:sp>
        <p:nvSpPr>
          <p:cNvPr id="4" name="Slide Number Placeholder 3"/>
          <p:cNvSpPr>
            <a:spLocks noGrp="1"/>
          </p:cNvSpPr>
          <p:nvPr>
            <p:ph type="sldNum" sz="quarter" idx="5"/>
          </p:nvPr>
        </p:nvSpPr>
        <p:spPr/>
        <p:txBody>
          <a:bodyPr/>
          <a:lstStyle/>
          <a:p>
            <a:fld id="{72DF59A1-565C-2848-B83D-2024550302B3}" type="slidenum">
              <a:rPr lang="en-US" smtClean="0"/>
              <a:t>3</a:t>
            </a:fld>
            <a:endParaRPr lang="en-US"/>
          </a:p>
        </p:txBody>
      </p:sp>
    </p:spTree>
    <p:extLst>
      <p:ext uri="{BB962C8B-B14F-4D97-AF65-F5344CB8AC3E}">
        <p14:creationId xmlns:p14="http://schemas.microsoft.com/office/powerpoint/2010/main" val="215618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 same 1994 law that set safety standards for hospitals also has another mandate – one that is not practical and, if not modified, will force hospitals across the state to close. </a:t>
            </a:r>
          </a:p>
          <a:p>
            <a:endParaRPr lang="en-US" dirty="0"/>
          </a:p>
          <a:p>
            <a:r>
              <a:rPr lang="en-US" dirty="0"/>
              <a:t>Current law requires every single hospital building in the state that provides acute care patient services to be </a:t>
            </a:r>
            <a:r>
              <a:rPr lang="en-US" b="1" dirty="0"/>
              <a:t>“fully operational” </a:t>
            </a:r>
            <a:r>
              <a:rPr lang="en-US" dirty="0"/>
              <a:t>after a major earthquake by January 1, 2030. </a:t>
            </a:r>
          </a:p>
          <a:p>
            <a:endParaRPr lang="en-US" dirty="0"/>
          </a:p>
          <a:p>
            <a:r>
              <a:rPr lang="en-US" dirty="0"/>
              <a:t>If hospitals don’t meet this deadline, they (we) will be forced to close. </a:t>
            </a:r>
          </a:p>
          <a:p>
            <a:endParaRPr lang="en-US" dirty="0"/>
          </a:p>
          <a:p>
            <a:r>
              <a:rPr lang="en-US" dirty="0"/>
              <a:t>Just think about that for a moment.  </a:t>
            </a:r>
          </a:p>
          <a:p>
            <a:endParaRPr lang="en-US" dirty="0"/>
          </a:p>
          <a:p>
            <a:r>
              <a:rPr lang="en-US" dirty="0"/>
              <a:t>The very law that is intended to ensure communities have access to care after an earthquake strikes may, in fact, cause our local hospitals to close before the next earthquake occurs.</a:t>
            </a:r>
          </a:p>
          <a:p>
            <a:endParaRPr lang="en-US" dirty="0"/>
          </a:p>
        </p:txBody>
      </p:sp>
      <p:sp>
        <p:nvSpPr>
          <p:cNvPr id="4" name="Slide Number Placeholder 3"/>
          <p:cNvSpPr>
            <a:spLocks noGrp="1"/>
          </p:cNvSpPr>
          <p:nvPr>
            <p:ph type="sldNum" sz="quarter" idx="5"/>
          </p:nvPr>
        </p:nvSpPr>
        <p:spPr/>
        <p:txBody>
          <a:bodyPr/>
          <a:lstStyle/>
          <a:p>
            <a:fld id="{72DF59A1-565C-2848-B83D-2024550302B3}" type="slidenum">
              <a:rPr lang="en-US" smtClean="0"/>
              <a:t>4</a:t>
            </a:fld>
            <a:endParaRPr lang="en-US"/>
          </a:p>
        </p:txBody>
      </p:sp>
    </p:spTree>
    <p:extLst>
      <p:ext uri="{BB962C8B-B14F-4D97-AF65-F5344CB8AC3E}">
        <p14:creationId xmlns:p14="http://schemas.microsoft.com/office/powerpoint/2010/main" val="3357567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Hospitals across California have spent the past 20 years ensuring the safety of our facilities. Our buildings are now among the safest in the world.</a:t>
            </a:r>
          </a:p>
          <a:p>
            <a:endParaRPr lang="en-US" dirty="0"/>
          </a:p>
          <a:p>
            <a:r>
              <a:rPr lang="en-US" dirty="0"/>
              <a:t>It’s important to remember, however, that hospitals don’t operate in a vacuum. We are  just one component of a community’s interconnected infrastructure </a:t>
            </a:r>
            <a:r>
              <a:rPr lang="en-US" dirty="0">
                <a:sym typeface="Symbol" panose="05050102010706020507" pitchFamily="18" charset="2"/>
              </a:rPr>
              <a:t></a:t>
            </a:r>
            <a:r>
              <a:rPr lang="en-US" dirty="0"/>
              <a:t> which includes our roads and bridges, water and wastewater services, electricity and fuel, food service and telecommunications.</a:t>
            </a:r>
          </a:p>
          <a:p>
            <a:endParaRPr lang="en-US" dirty="0"/>
          </a:p>
          <a:p>
            <a:r>
              <a:rPr lang="en-US" dirty="0"/>
              <a:t>And when a major earthquake strikes, there is likely to be significant damage throughout the community. Our streets might be impassable, the power lines may be down, buildings and houses may be jolted off their foundations. </a:t>
            </a:r>
          </a:p>
          <a:p>
            <a:endParaRPr lang="en-US" dirty="0"/>
          </a:p>
          <a:p>
            <a:r>
              <a:rPr lang="en-US" dirty="0"/>
              <a:t>While hospitals are already required to have 24 hours worth of back-up power and a plan for access to 96 hours of power, it’s not likely that we will be able fully function after three days if the damage in our broader community is severe.</a:t>
            </a:r>
          </a:p>
          <a:p>
            <a:endParaRPr lang="en-US" dirty="0"/>
          </a:p>
          <a:p>
            <a:r>
              <a:rPr lang="en-US" dirty="0"/>
              <a:t>Thus, requiring all hospitals to be “</a:t>
            </a:r>
            <a:r>
              <a:rPr lang="en-US" b="1" dirty="0"/>
              <a:t>fully operational</a:t>
            </a:r>
            <a:r>
              <a:rPr lang="en-US" dirty="0"/>
              <a:t>” after an earthquake is impractical and unrealistic.</a:t>
            </a:r>
          </a:p>
          <a:p>
            <a:endParaRPr lang="en-US" dirty="0"/>
          </a:p>
        </p:txBody>
      </p:sp>
      <p:sp>
        <p:nvSpPr>
          <p:cNvPr id="4" name="Slide Number Placeholder 3"/>
          <p:cNvSpPr>
            <a:spLocks noGrp="1"/>
          </p:cNvSpPr>
          <p:nvPr>
            <p:ph type="sldNum" sz="quarter" idx="5"/>
          </p:nvPr>
        </p:nvSpPr>
        <p:spPr/>
        <p:txBody>
          <a:bodyPr/>
          <a:lstStyle/>
          <a:p>
            <a:fld id="{72DF59A1-565C-2848-B83D-2024550302B3}" type="slidenum">
              <a:rPr lang="en-US" smtClean="0"/>
              <a:t>5</a:t>
            </a:fld>
            <a:endParaRPr lang="en-US"/>
          </a:p>
        </p:txBody>
      </p:sp>
    </p:spTree>
    <p:extLst>
      <p:ext uri="{BB962C8B-B14F-4D97-AF65-F5344CB8AC3E}">
        <p14:creationId xmlns:p14="http://schemas.microsoft.com/office/powerpoint/2010/main" val="2889469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356074"/>
          </a:xfrm>
        </p:spPr>
        <p:txBody>
          <a:bodyPr/>
          <a:lstStyle/>
          <a:p>
            <a:r>
              <a:rPr lang="en-US" dirty="0"/>
              <a:t>Make no mistake – people who are hurt or become ill after a disaster will still get the care they need when they need it. But we need a more reasonable approach to meeting the state’s hospital seismic requirements. Otherwise, some patients will lose access to care as hospitals in their communities are forced to close.</a:t>
            </a:r>
          </a:p>
          <a:p>
            <a:endParaRPr lang="en-US" dirty="0"/>
          </a:p>
          <a:p>
            <a:r>
              <a:rPr lang="en-US" dirty="0"/>
              <a:t>Simply put </a:t>
            </a:r>
            <a:r>
              <a:rPr lang="en-US" dirty="0">
                <a:sym typeface="Symbol" panose="05050102010706020507" pitchFamily="18" charset="2"/>
              </a:rPr>
              <a:t></a:t>
            </a:r>
            <a:r>
              <a:rPr lang="en-US" dirty="0"/>
              <a:t> forcing hospitals to spend billons of dollars that could otherwise be used for patient care on hospital buildings that people may not even be able to get to after an earthquake is not in the best interest of patients or communities.  </a:t>
            </a:r>
          </a:p>
          <a:p>
            <a:endParaRPr lang="en-US" dirty="0"/>
          </a:p>
        </p:txBody>
      </p:sp>
      <p:sp>
        <p:nvSpPr>
          <p:cNvPr id="4" name="Slide Number Placeholder 3"/>
          <p:cNvSpPr>
            <a:spLocks noGrp="1"/>
          </p:cNvSpPr>
          <p:nvPr>
            <p:ph type="sldNum" sz="quarter" idx="5"/>
          </p:nvPr>
        </p:nvSpPr>
        <p:spPr/>
        <p:txBody>
          <a:bodyPr/>
          <a:lstStyle/>
          <a:p>
            <a:fld id="{72DF59A1-565C-2848-B83D-2024550302B3}" type="slidenum">
              <a:rPr lang="en-US" smtClean="0"/>
              <a:t>6</a:t>
            </a:fld>
            <a:endParaRPr lang="en-US"/>
          </a:p>
        </p:txBody>
      </p:sp>
    </p:spTree>
    <p:extLst>
      <p:ext uri="{BB962C8B-B14F-4D97-AF65-F5344CB8AC3E}">
        <p14:creationId xmlns:p14="http://schemas.microsoft.com/office/powerpoint/2010/main" val="3504050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80938"/>
          </a:xfrm>
        </p:spPr>
        <p:txBody>
          <a:bodyPr/>
          <a:lstStyle/>
          <a:p>
            <a:r>
              <a:rPr lang="en-US" dirty="0"/>
              <a:t>The RAND Corporation last year issued a comprehensive look at California’s hospital</a:t>
            </a:r>
          </a:p>
          <a:p>
            <a:r>
              <a:rPr lang="en-US" dirty="0"/>
              <a:t>seismic mandate. This report confirms the enormous cost of meeting the 2030 requirement, estimated to be up to $143 billion. The price tag will be higher when you factor in financing and other costs.</a:t>
            </a:r>
          </a:p>
          <a:p>
            <a:endParaRPr lang="en-US" dirty="0"/>
          </a:p>
          <a:p>
            <a:r>
              <a:rPr lang="en-US" dirty="0"/>
              <a:t>The RAND report suggest that lawmakers may want to consider policy alternatives to the 2030 requirements that will make the best use of limited resources while still ensuring access to care for all Californians.</a:t>
            </a:r>
          </a:p>
          <a:p>
            <a:endParaRPr lang="en-US" dirty="0"/>
          </a:p>
          <a:p>
            <a:r>
              <a:rPr lang="en-US" dirty="0"/>
              <a:t>For example, the report points out that broader community health needs may suffer if hospitals are forced to invest in seismic construction projects that disrupt patient care, reduce the types of services the hospital is able to provide, or reduce the overall capacity of the hospital. </a:t>
            </a:r>
          </a:p>
          <a:p>
            <a:endParaRPr lang="en-US" u="sng" dirty="0"/>
          </a:p>
          <a:p>
            <a:r>
              <a:rPr lang="en-US" u="sng" dirty="0"/>
              <a:t>INSERT ADDITIONAL LOCAL DETAILS/COST ESTIMATES IF APPROPRIATE </a:t>
            </a:r>
          </a:p>
          <a:p>
            <a:endParaRPr lang="en-US" dirty="0"/>
          </a:p>
          <a:p>
            <a:r>
              <a:rPr lang="en-US" dirty="0"/>
              <a:t>Here are ___________ Hospital/Medical Center we would have to invest another $________ to meet the 2030 requirements.  That is money that could be better spent on improving our ______________</a:t>
            </a:r>
          </a:p>
          <a:p>
            <a:endParaRPr lang="en-US" dirty="0"/>
          </a:p>
        </p:txBody>
      </p:sp>
      <p:sp>
        <p:nvSpPr>
          <p:cNvPr id="4" name="Slide Number Placeholder 3"/>
          <p:cNvSpPr>
            <a:spLocks noGrp="1"/>
          </p:cNvSpPr>
          <p:nvPr>
            <p:ph type="sldNum" sz="quarter" idx="5"/>
          </p:nvPr>
        </p:nvSpPr>
        <p:spPr/>
        <p:txBody>
          <a:bodyPr/>
          <a:lstStyle/>
          <a:p>
            <a:fld id="{72DF59A1-565C-2848-B83D-2024550302B3}" type="slidenum">
              <a:rPr lang="en-US" smtClean="0"/>
              <a:t>7</a:t>
            </a:fld>
            <a:endParaRPr lang="en-US"/>
          </a:p>
        </p:txBody>
      </p:sp>
    </p:spTree>
    <p:extLst>
      <p:ext uri="{BB962C8B-B14F-4D97-AF65-F5344CB8AC3E}">
        <p14:creationId xmlns:p14="http://schemas.microsoft.com/office/powerpoint/2010/main" val="2846172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90032" cy="4356075"/>
          </a:xfrm>
        </p:spPr>
        <p:txBody>
          <a:bodyPr/>
          <a:lstStyle/>
          <a:p>
            <a:r>
              <a:rPr lang="en-US" dirty="0"/>
              <a:t>The California Hospital Association is sponsoring legislation (SB 758) </a:t>
            </a:r>
            <a:r>
              <a:rPr lang="en-US" sz="1200" kern="1200" dirty="0">
                <a:solidFill>
                  <a:schemeClr val="tx1"/>
                </a:solidFill>
                <a:effectLst/>
                <a:latin typeface="+mn-lt"/>
                <a:ea typeface="+mn-ea"/>
                <a:cs typeface="+mn-cs"/>
              </a:rPr>
              <a:t>that would </a:t>
            </a:r>
            <a:r>
              <a:rPr lang="en-US" dirty="0"/>
              <a:t>refocus the “fully operational” standard to the physical areas of the hospital where emergency medical services  — including necessary surgical and recovery care — will be provided for 72 hours following an earthquake</a:t>
            </a:r>
          </a:p>
        </p:txBody>
      </p:sp>
      <p:sp>
        <p:nvSpPr>
          <p:cNvPr id="4" name="Slide Number Placeholder 3"/>
          <p:cNvSpPr>
            <a:spLocks noGrp="1"/>
          </p:cNvSpPr>
          <p:nvPr>
            <p:ph type="sldNum" sz="quarter" idx="5"/>
          </p:nvPr>
        </p:nvSpPr>
        <p:spPr/>
        <p:txBody>
          <a:bodyPr/>
          <a:lstStyle/>
          <a:p>
            <a:fld id="{72DF59A1-565C-2848-B83D-2024550302B3}" type="slidenum">
              <a:rPr lang="en-US" smtClean="0"/>
              <a:t>8</a:t>
            </a:fld>
            <a:endParaRPr lang="en-US"/>
          </a:p>
        </p:txBody>
      </p:sp>
    </p:spTree>
    <p:extLst>
      <p:ext uri="{BB962C8B-B14F-4D97-AF65-F5344CB8AC3E}">
        <p14:creationId xmlns:p14="http://schemas.microsoft.com/office/powerpoint/2010/main" val="2452826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2DF59A1-565C-2848-B83D-2024550302B3}" type="slidenum">
              <a:rPr lang="en-US" smtClean="0"/>
              <a:t>9</a:t>
            </a:fld>
            <a:endParaRPr lang="en-US"/>
          </a:p>
        </p:txBody>
      </p:sp>
    </p:spTree>
    <p:extLst>
      <p:ext uri="{BB962C8B-B14F-4D97-AF65-F5344CB8AC3E}">
        <p14:creationId xmlns:p14="http://schemas.microsoft.com/office/powerpoint/2010/main" val="398109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A997-191B-304C-AC6D-F076AEFCFB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DBA52A-E6F7-A346-9369-89F95005BD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6CBC76C-9E22-0245-8F5C-67110416E771}"/>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5" name="Footer Placeholder 4">
            <a:extLst>
              <a:ext uri="{FF2B5EF4-FFF2-40B4-BE49-F238E27FC236}">
                <a16:creationId xmlns:a16="http://schemas.microsoft.com/office/drawing/2014/main" id="{B3EE1C7F-C36B-1C48-B08F-36146542EF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E70181-E5A2-6746-BD02-67B6E2506CC2}"/>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1599425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03A69-F5D0-1E42-BCD9-B03273BECC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6AC9BB-4EB6-FF4F-AADE-3B2958B8EA1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F14FE7-C23A-B24D-91F5-C67D9035B58E}"/>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5" name="Footer Placeholder 4">
            <a:extLst>
              <a:ext uri="{FF2B5EF4-FFF2-40B4-BE49-F238E27FC236}">
                <a16:creationId xmlns:a16="http://schemas.microsoft.com/office/drawing/2014/main" id="{440BF16B-248F-8240-9CA7-72C55BDBA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95098-24C5-5145-819E-3B7EFBF2DF77}"/>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3942072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4219BC-3784-FC47-81AD-42B7D7A8E1A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11577D-B652-D44A-AA39-6AA214D56FB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856EFA-1757-F543-A97F-61F92EFFFDCC}"/>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5" name="Footer Placeholder 4">
            <a:extLst>
              <a:ext uri="{FF2B5EF4-FFF2-40B4-BE49-F238E27FC236}">
                <a16:creationId xmlns:a16="http://schemas.microsoft.com/office/drawing/2014/main" id="{8207781C-E6BE-A648-85AB-6DF5EC811D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8EC4A4-AF12-5243-9FFE-5C5BCF31273D}"/>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3241989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4B2C3-E27D-5540-BC5A-7FB5EE0EE1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34EB47-9004-494A-89F5-04584E7EB4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0ACEBB-AA68-BA4D-8D1C-5BADF6E6BB4B}"/>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5" name="Footer Placeholder 4">
            <a:extLst>
              <a:ext uri="{FF2B5EF4-FFF2-40B4-BE49-F238E27FC236}">
                <a16:creationId xmlns:a16="http://schemas.microsoft.com/office/drawing/2014/main" id="{BDEFF18F-2547-624E-98FE-88ECA7CD61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6378AF-926C-2A43-8893-AED28C5A5986}"/>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3953481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983575-B3FF-9746-A2E7-E8C800E246F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A2B7BF6-BD4D-E644-82DD-CA10B7942B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D6F83F-5FC1-B54F-B81D-335DB29AD034}"/>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5" name="Footer Placeholder 4">
            <a:extLst>
              <a:ext uri="{FF2B5EF4-FFF2-40B4-BE49-F238E27FC236}">
                <a16:creationId xmlns:a16="http://schemas.microsoft.com/office/drawing/2014/main" id="{545A46AF-A7BC-AE43-8E5D-4F111F7309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4C2396-7C13-9049-A817-7968C63F90FF}"/>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1787808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8D6DF-0BB2-0143-998E-7CC0A29B5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F5E617C-9B8F-804A-A990-E1707D7597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FBAD0B-4835-2F4A-AABA-CD0322EACFC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DA4C83-2CA0-FD4F-9BA4-0324B204B566}"/>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6" name="Footer Placeholder 5">
            <a:extLst>
              <a:ext uri="{FF2B5EF4-FFF2-40B4-BE49-F238E27FC236}">
                <a16:creationId xmlns:a16="http://schemas.microsoft.com/office/drawing/2014/main" id="{D365C9E0-B747-CF40-A6D5-F70570AF991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4A43DA-93B0-1E4C-A83B-60654DC43B82}"/>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2081895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7BC77-EDEC-8949-A7F2-352C3F28015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4A5062-CCC6-A74E-ACCA-CD2BD5EB8BF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43F6E-B694-2244-8505-1243576436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D55CC0A-8EEF-7848-BFCD-ACC3F2A9951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0BEC3D-B4FF-D749-B169-0F0DC2D9BD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CB3BC0-A367-8043-876D-6BE35AA281EA}"/>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8" name="Footer Placeholder 7">
            <a:extLst>
              <a:ext uri="{FF2B5EF4-FFF2-40B4-BE49-F238E27FC236}">
                <a16:creationId xmlns:a16="http://schemas.microsoft.com/office/drawing/2014/main" id="{8A09B774-7506-3943-B44F-BCBA4B2E2CD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C454058-2B1D-C64F-9D01-B3AE6F831350}"/>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533001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AAA17-48F3-6743-8249-D2D72DE9C9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5BC939-9F70-344F-AD7E-C3EC9F37C578}"/>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4" name="Footer Placeholder 3">
            <a:extLst>
              <a:ext uri="{FF2B5EF4-FFF2-40B4-BE49-F238E27FC236}">
                <a16:creationId xmlns:a16="http://schemas.microsoft.com/office/drawing/2014/main" id="{99165016-AC85-7F41-BE6E-FBB74E2E3DE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CC9607-CA57-4649-8D75-3E0C9A410641}"/>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3126373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15C75A-F447-834E-A078-3E2D296946E2}"/>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3" name="Footer Placeholder 2">
            <a:extLst>
              <a:ext uri="{FF2B5EF4-FFF2-40B4-BE49-F238E27FC236}">
                <a16:creationId xmlns:a16="http://schemas.microsoft.com/office/drawing/2014/main" id="{59D46DCA-96A1-8C41-A1C2-38DA425117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9F62345-AFBE-BF48-99BE-C8A54551C6DF}"/>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488598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4F4AE-6E20-BA41-88D3-CD4C54C10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3DC74C-D8FB-C64A-BE8F-4761AACB1A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F4FDA05-7D2C-CA49-8D3D-9C7415BFDA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BB3BEE-7A02-EA46-A679-0E6C44698D03}"/>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6" name="Footer Placeholder 5">
            <a:extLst>
              <a:ext uri="{FF2B5EF4-FFF2-40B4-BE49-F238E27FC236}">
                <a16:creationId xmlns:a16="http://schemas.microsoft.com/office/drawing/2014/main" id="{7E6232A4-3615-F841-B9D2-8897B7B6A4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11E3C5-7B6C-5843-820C-FC4BB7DF0B82}"/>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24568019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35368-5F3C-FD48-A338-92390506E2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F32A50-627F-AA4C-9A72-F1E077675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FDEA44-94D0-F94F-925C-7A1832235F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C80DA3-2E24-7042-9624-2F88C6D4A8F0}"/>
              </a:ext>
            </a:extLst>
          </p:cNvPr>
          <p:cNvSpPr>
            <a:spLocks noGrp="1"/>
          </p:cNvSpPr>
          <p:nvPr>
            <p:ph type="dt" sz="half" idx="10"/>
          </p:nvPr>
        </p:nvSpPr>
        <p:spPr/>
        <p:txBody>
          <a:bodyPr/>
          <a:lstStyle/>
          <a:p>
            <a:fld id="{C8605B4B-185E-DF43-9108-B7E54CAA0FB8}" type="datetimeFigureOut">
              <a:rPr lang="en-US" smtClean="0"/>
              <a:t>2/21/20</a:t>
            </a:fld>
            <a:endParaRPr lang="en-US"/>
          </a:p>
        </p:txBody>
      </p:sp>
      <p:sp>
        <p:nvSpPr>
          <p:cNvPr id="6" name="Footer Placeholder 5">
            <a:extLst>
              <a:ext uri="{FF2B5EF4-FFF2-40B4-BE49-F238E27FC236}">
                <a16:creationId xmlns:a16="http://schemas.microsoft.com/office/drawing/2014/main" id="{27E96C4D-2686-834F-BE4A-8FBF7EC3C6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0F523-31BF-274C-9600-03B1C3FA8930}"/>
              </a:ext>
            </a:extLst>
          </p:cNvPr>
          <p:cNvSpPr>
            <a:spLocks noGrp="1"/>
          </p:cNvSpPr>
          <p:nvPr>
            <p:ph type="sldNum" sz="quarter" idx="12"/>
          </p:nvPr>
        </p:nvSpPr>
        <p:spPr/>
        <p:txBody>
          <a:bodyPr/>
          <a:lstStyle/>
          <a:p>
            <a:fld id="{55A09442-D227-1E46-ADA4-F96EC9336E7B}" type="slidenum">
              <a:rPr lang="en-US" smtClean="0"/>
              <a:t>‹#›</a:t>
            </a:fld>
            <a:endParaRPr lang="en-US"/>
          </a:p>
        </p:txBody>
      </p:sp>
    </p:spTree>
    <p:extLst>
      <p:ext uri="{BB962C8B-B14F-4D97-AF65-F5344CB8AC3E}">
        <p14:creationId xmlns:p14="http://schemas.microsoft.com/office/powerpoint/2010/main" val="2776647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792DC2-0CF8-384A-9924-9123CFE76B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4FEAAEB-BC3D-0A46-B18C-2B59E565B12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13B8C3-36D0-0445-B7A0-03757A51A7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605B4B-185E-DF43-9108-B7E54CAA0FB8}" type="datetimeFigureOut">
              <a:rPr lang="en-US" smtClean="0"/>
              <a:t>2/21/20</a:t>
            </a:fld>
            <a:endParaRPr lang="en-US"/>
          </a:p>
        </p:txBody>
      </p:sp>
      <p:sp>
        <p:nvSpPr>
          <p:cNvPr id="5" name="Footer Placeholder 4">
            <a:extLst>
              <a:ext uri="{FF2B5EF4-FFF2-40B4-BE49-F238E27FC236}">
                <a16:creationId xmlns:a16="http://schemas.microsoft.com/office/drawing/2014/main" id="{156BCF7E-A5AE-F64A-80D9-C922CC9759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F5BA8A-9253-B24E-909A-E0B3735E0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A09442-D227-1E46-ADA4-F96EC9336E7B}" type="slidenum">
              <a:rPr lang="en-US" smtClean="0"/>
              <a:t>‹#›</a:t>
            </a:fld>
            <a:endParaRPr lang="en-US"/>
          </a:p>
        </p:txBody>
      </p:sp>
    </p:spTree>
    <p:extLst>
      <p:ext uri="{BB962C8B-B14F-4D97-AF65-F5344CB8AC3E}">
        <p14:creationId xmlns:p14="http://schemas.microsoft.com/office/powerpoint/2010/main" val="14519382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2270D-6FC7-FD4D-8152-37CED65C22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7123589" cy="6858000"/>
          </a:xfrm>
          <a:prstGeom prst="rect">
            <a:avLst/>
          </a:prstGeom>
        </p:spPr>
      </p:pic>
      <p:sp>
        <p:nvSpPr>
          <p:cNvPr id="9" name="Rectangle 8">
            <a:extLst>
              <a:ext uri="{FF2B5EF4-FFF2-40B4-BE49-F238E27FC236}">
                <a16:creationId xmlns:a16="http://schemas.microsoft.com/office/drawing/2014/main" id="{7A98EA71-B283-F440-A728-7D55E3E3F416}"/>
              </a:ext>
            </a:extLst>
          </p:cNvPr>
          <p:cNvSpPr/>
          <p:nvPr/>
        </p:nvSpPr>
        <p:spPr>
          <a:xfrm>
            <a:off x="4800417" y="0"/>
            <a:ext cx="553974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7C8794-B766-144A-9242-6F0C5B1BD1AA}"/>
              </a:ext>
            </a:extLst>
          </p:cNvPr>
          <p:cNvSpPr>
            <a:spLocks noGrp="1"/>
          </p:cNvSpPr>
          <p:nvPr>
            <p:ph type="ctrTitle"/>
          </p:nvPr>
        </p:nvSpPr>
        <p:spPr>
          <a:xfrm>
            <a:off x="5873825" y="856071"/>
            <a:ext cx="4790117" cy="4697046"/>
          </a:xfrm>
        </p:spPr>
        <p:txBody>
          <a:bodyPr>
            <a:noAutofit/>
          </a:bodyPr>
          <a:lstStyle/>
          <a:p>
            <a:pPr algn="l"/>
            <a:br>
              <a:rPr lang="en-ZA" sz="4400" b="1" dirty="0">
                <a:solidFill>
                  <a:schemeClr val="bg1"/>
                </a:solidFill>
                <a:latin typeface="+mn-lt"/>
              </a:rPr>
            </a:br>
            <a:br>
              <a:rPr lang="en-ZA" sz="4400" b="1" dirty="0">
                <a:solidFill>
                  <a:schemeClr val="bg1"/>
                </a:solidFill>
                <a:latin typeface="+mn-lt"/>
              </a:rPr>
            </a:br>
            <a:br>
              <a:rPr lang="en-ZA" sz="4400" b="1" dirty="0">
                <a:solidFill>
                  <a:schemeClr val="bg1"/>
                </a:solidFill>
                <a:latin typeface="+mn-lt"/>
              </a:rPr>
            </a:br>
            <a:r>
              <a:rPr lang="en-US" sz="4400" b="1" dirty="0">
                <a:solidFill>
                  <a:schemeClr val="bg1"/>
                </a:solidFill>
                <a:latin typeface="+mn-lt"/>
              </a:rPr>
              <a:t>New Approach to Hospital Seismic Law Protects Communities’ Access to Care</a:t>
            </a:r>
          </a:p>
        </p:txBody>
      </p:sp>
    </p:spTree>
    <p:extLst>
      <p:ext uri="{BB962C8B-B14F-4D97-AF65-F5344CB8AC3E}">
        <p14:creationId xmlns:p14="http://schemas.microsoft.com/office/powerpoint/2010/main" val="275279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2270D-6FC7-FD4D-8152-37CED65C228E}"/>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colorTemperature colorTemp="7618"/>
                    </a14:imgEffect>
                    <a14:imgEffect>
                      <a14:saturation sat="144000"/>
                    </a14:imgEffect>
                    <a14:imgEffect>
                      <a14:brightnessContrast bright="11000" contrast="10000"/>
                    </a14:imgEffect>
                  </a14:imgLayer>
                </a14:imgProps>
              </a:ext>
              <a:ext uri="{28A0092B-C50C-407E-A947-70E740481C1C}">
                <a14:useLocalDpi xmlns:a14="http://schemas.microsoft.com/office/drawing/2010/main"/>
              </a:ext>
            </a:extLst>
          </a:blip>
          <a:srcRect/>
          <a:stretch/>
        </p:blipFill>
        <p:spPr>
          <a:xfrm>
            <a:off x="5997677" y="-60960"/>
            <a:ext cx="7722501" cy="6979920"/>
          </a:xfrm>
          <a:prstGeom prst="rect">
            <a:avLst/>
          </a:prstGeom>
        </p:spPr>
      </p:pic>
      <p:sp>
        <p:nvSpPr>
          <p:cNvPr id="9" name="Rectangle 8">
            <a:extLst>
              <a:ext uri="{FF2B5EF4-FFF2-40B4-BE49-F238E27FC236}">
                <a16:creationId xmlns:a16="http://schemas.microsoft.com/office/drawing/2014/main" id="{7A98EA71-B283-F440-A728-7D55E3E3F416}"/>
              </a:ext>
            </a:extLst>
          </p:cNvPr>
          <p:cNvSpPr/>
          <p:nvPr/>
        </p:nvSpPr>
        <p:spPr>
          <a:xfrm>
            <a:off x="0" y="-60960"/>
            <a:ext cx="6292645" cy="6979920"/>
          </a:xfrm>
          <a:prstGeom prst="rect">
            <a:avLst/>
          </a:prstGeom>
          <a:solidFill>
            <a:srgbClr val="26AE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367C8794-B766-144A-9242-6F0C5B1BD1AA}"/>
              </a:ext>
            </a:extLst>
          </p:cNvPr>
          <p:cNvSpPr>
            <a:spLocks noGrp="1"/>
          </p:cNvSpPr>
          <p:nvPr>
            <p:ph type="ctrTitle"/>
          </p:nvPr>
        </p:nvSpPr>
        <p:spPr>
          <a:xfrm>
            <a:off x="534649" y="619432"/>
            <a:ext cx="6666270" cy="4876800"/>
          </a:xfrm>
        </p:spPr>
        <p:txBody>
          <a:bodyPr>
            <a:noAutofit/>
          </a:bodyPr>
          <a:lstStyle/>
          <a:p>
            <a:pPr algn="l"/>
            <a:r>
              <a:rPr lang="en-ZA" sz="3600" dirty="0">
                <a:solidFill>
                  <a:schemeClr val="bg1"/>
                </a:solidFill>
                <a:latin typeface="+mn-lt"/>
              </a:rPr>
              <a:t>California hospital </a:t>
            </a:r>
            <a:br>
              <a:rPr lang="en-ZA" sz="3600" dirty="0">
                <a:solidFill>
                  <a:schemeClr val="bg1"/>
                </a:solidFill>
                <a:latin typeface="+mn-lt"/>
              </a:rPr>
            </a:br>
            <a:r>
              <a:rPr lang="en-ZA" sz="3600" dirty="0">
                <a:solidFill>
                  <a:schemeClr val="bg1"/>
                </a:solidFill>
                <a:latin typeface="+mn-lt"/>
              </a:rPr>
              <a:t>buildings are among </a:t>
            </a:r>
            <a:br>
              <a:rPr lang="en-ZA" sz="3600" dirty="0">
                <a:solidFill>
                  <a:schemeClr val="bg1"/>
                </a:solidFill>
                <a:latin typeface="+mn-lt"/>
              </a:rPr>
            </a:br>
            <a:r>
              <a:rPr lang="en-ZA" sz="3600" dirty="0">
                <a:solidFill>
                  <a:schemeClr val="bg1"/>
                </a:solidFill>
                <a:latin typeface="+mn-lt"/>
              </a:rPr>
              <a:t>the safest in the world.  </a:t>
            </a:r>
            <a:br>
              <a:rPr lang="en-ZA" sz="3600" dirty="0">
                <a:solidFill>
                  <a:schemeClr val="bg1"/>
                </a:solidFill>
                <a:latin typeface="+mn-lt"/>
              </a:rPr>
            </a:br>
            <a:br>
              <a:rPr lang="en-ZA" sz="2000" dirty="0">
                <a:solidFill>
                  <a:schemeClr val="bg1"/>
                </a:solidFill>
                <a:latin typeface="+mn-lt"/>
              </a:rPr>
            </a:br>
            <a:r>
              <a:rPr lang="en-ZA" sz="3600" dirty="0">
                <a:solidFill>
                  <a:schemeClr val="bg1"/>
                </a:solidFill>
                <a:latin typeface="+mn-lt"/>
              </a:rPr>
              <a:t>Decades of work have been</a:t>
            </a:r>
            <a:br>
              <a:rPr lang="en-ZA" sz="3600" dirty="0">
                <a:solidFill>
                  <a:schemeClr val="bg1"/>
                </a:solidFill>
                <a:latin typeface="+mn-lt"/>
              </a:rPr>
            </a:br>
            <a:r>
              <a:rPr lang="en-ZA" sz="3600" dirty="0">
                <a:solidFill>
                  <a:schemeClr val="bg1"/>
                </a:solidFill>
                <a:latin typeface="+mn-lt"/>
              </a:rPr>
              <a:t>invested to upgrade &amp; replace</a:t>
            </a:r>
            <a:br>
              <a:rPr lang="en-ZA" sz="3600" dirty="0">
                <a:solidFill>
                  <a:schemeClr val="bg1"/>
                </a:solidFill>
                <a:latin typeface="+mn-lt"/>
              </a:rPr>
            </a:br>
            <a:r>
              <a:rPr lang="en-ZA" sz="3600" dirty="0">
                <a:solidFill>
                  <a:schemeClr val="bg1"/>
                </a:solidFill>
                <a:latin typeface="+mn-lt"/>
              </a:rPr>
              <a:t>outdated facilities.</a:t>
            </a:r>
            <a:endParaRPr lang="en-US" sz="3600" dirty="0">
              <a:solidFill>
                <a:schemeClr val="bg1"/>
              </a:solidFill>
              <a:latin typeface="+mn-lt"/>
            </a:endParaRPr>
          </a:p>
        </p:txBody>
      </p:sp>
    </p:spTree>
    <p:extLst>
      <p:ext uri="{BB962C8B-B14F-4D97-AF65-F5344CB8AC3E}">
        <p14:creationId xmlns:p14="http://schemas.microsoft.com/office/powerpoint/2010/main" val="40043203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98EA71-B283-F440-A728-7D55E3E3F416}"/>
              </a:ext>
            </a:extLst>
          </p:cNvPr>
          <p:cNvSpPr/>
          <p:nvPr/>
        </p:nvSpPr>
        <p:spPr>
          <a:xfrm>
            <a:off x="7330441" y="0"/>
            <a:ext cx="4914899" cy="68580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1B2270D-6FC7-FD4D-8152-37CED65C22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0"/>
            <a:ext cx="7330440" cy="6858000"/>
          </a:xfrm>
          <a:prstGeom prst="rect">
            <a:avLst/>
          </a:prstGeom>
        </p:spPr>
      </p:pic>
      <p:sp>
        <p:nvSpPr>
          <p:cNvPr id="10" name="Title 1">
            <a:extLst>
              <a:ext uri="{FF2B5EF4-FFF2-40B4-BE49-F238E27FC236}">
                <a16:creationId xmlns:a16="http://schemas.microsoft.com/office/drawing/2014/main" id="{367C8794-B766-144A-9242-6F0C5B1BD1AA}"/>
              </a:ext>
            </a:extLst>
          </p:cNvPr>
          <p:cNvSpPr>
            <a:spLocks noGrp="1"/>
          </p:cNvSpPr>
          <p:nvPr>
            <p:ph type="ctrTitle"/>
          </p:nvPr>
        </p:nvSpPr>
        <p:spPr>
          <a:xfrm>
            <a:off x="7862277" y="672122"/>
            <a:ext cx="3333495" cy="1180123"/>
          </a:xfrm>
        </p:spPr>
        <p:txBody>
          <a:bodyPr>
            <a:noAutofit/>
          </a:bodyPr>
          <a:lstStyle/>
          <a:p>
            <a:pPr algn="l"/>
            <a:r>
              <a:rPr lang="en-ZA" sz="8800" b="1" dirty="0">
                <a:solidFill>
                  <a:schemeClr val="bg1">
                    <a:alpha val="76000"/>
                  </a:schemeClr>
                </a:solidFill>
                <a:latin typeface="+mn-lt"/>
              </a:rPr>
              <a:t>100%</a:t>
            </a:r>
            <a:endParaRPr lang="en-US" sz="8800" b="1" dirty="0">
              <a:solidFill>
                <a:schemeClr val="bg1">
                  <a:alpha val="76000"/>
                </a:schemeClr>
              </a:solidFill>
              <a:latin typeface="+mn-lt"/>
            </a:endParaRPr>
          </a:p>
        </p:txBody>
      </p:sp>
      <p:sp>
        <p:nvSpPr>
          <p:cNvPr id="11" name="Subtitle 2">
            <a:extLst>
              <a:ext uri="{FF2B5EF4-FFF2-40B4-BE49-F238E27FC236}">
                <a16:creationId xmlns:a16="http://schemas.microsoft.com/office/drawing/2014/main" id="{B750A60D-3299-CE4B-9EE1-30CD3ABD2C47}"/>
              </a:ext>
            </a:extLst>
          </p:cNvPr>
          <p:cNvSpPr>
            <a:spLocks noGrp="1"/>
          </p:cNvSpPr>
          <p:nvPr>
            <p:ph type="subTitle" idx="1"/>
          </p:nvPr>
        </p:nvSpPr>
        <p:spPr>
          <a:xfrm>
            <a:off x="7862277" y="1711569"/>
            <a:ext cx="3767834" cy="5040922"/>
          </a:xfrm>
        </p:spPr>
        <p:txBody>
          <a:bodyPr>
            <a:noAutofit/>
          </a:bodyPr>
          <a:lstStyle/>
          <a:p>
            <a:pPr algn="l"/>
            <a:r>
              <a:rPr lang="en-ZA" sz="3200" dirty="0">
                <a:solidFill>
                  <a:srgbClr val="FFFFFF"/>
                </a:solidFill>
              </a:rPr>
              <a:t>of hospital buildings will be able to </a:t>
            </a:r>
            <a:br>
              <a:rPr lang="en-ZA" sz="3200" dirty="0">
                <a:solidFill>
                  <a:srgbClr val="FFFFFF"/>
                </a:solidFill>
              </a:rPr>
            </a:br>
            <a:r>
              <a:rPr lang="en-ZA" sz="3200" dirty="0">
                <a:solidFill>
                  <a:srgbClr val="FFFFFF"/>
                </a:solidFill>
              </a:rPr>
              <a:t>withstand a major earthquake by 2025.</a:t>
            </a:r>
          </a:p>
          <a:p>
            <a:pPr algn="l"/>
            <a:r>
              <a:rPr lang="en-ZA" sz="3200" dirty="0">
                <a:solidFill>
                  <a:srgbClr val="FFFFFF"/>
                </a:solidFill>
              </a:rPr>
              <a:t>This means hospitals will have achieved the highest level of safety possible for patients, employees &amp; visitors alike</a:t>
            </a:r>
          </a:p>
          <a:p>
            <a:pPr algn="l"/>
            <a:endParaRPr lang="en-ZA" sz="3600" dirty="0">
              <a:solidFill>
                <a:srgbClr val="FFFFFF"/>
              </a:solidFill>
            </a:endParaRPr>
          </a:p>
        </p:txBody>
      </p:sp>
      <p:sp>
        <p:nvSpPr>
          <p:cNvPr id="2" name="TextBox 1">
            <a:extLst>
              <a:ext uri="{FF2B5EF4-FFF2-40B4-BE49-F238E27FC236}">
                <a16:creationId xmlns:a16="http://schemas.microsoft.com/office/drawing/2014/main" id="{49F78105-FDE7-8345-8EA6-BFE6953E11B1}"/>
              </a:ext>
            </a:extLst>
          </p:cNvPr>
          <p:cNvSpPr txBox="1"/>
          <p:nvPr/>
        </p:nvSpPr>
        <p:spPr>
          <a:xfrm>
            <a:off x="7796981" y="752167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56116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B2270D-6FC7-FD4D-8152-37CED65C22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152102" y="0"/>
            <a:ext cx="7039898" cy="6858000"/>
          </a:xfrm>
          <a:prstGeom prst="rect">
            <a:avLst/>
          </a:prstGeom>
        </p:spPr>
      </p:pic>
      <p:sp>
        <p:nvSpPr>
          <p:cNvPr id="9" name="Rectangle 8">
            <a:extLst>
              <a:ext uri="{FF2B5EF4-FFF2-40B4-BE49-F238E27FC236}">
                <a16:creationId xmlns:a16="http://schemas.microsoft.com/office/drawing/2014/main" id="{7A98EA71-B283-F440-A728-7D55E3E3F416}"/>
              </a:ext>
            </a:extLst>
          </p:cNvPr>
          <p:cNvSpPr/>
          <p:nvPr/>
        </p:nvSpPr>
        <p:spPr>
          <a:xfrm>
            <a:off x="0" y="-60960"/>
            <a:ext cx="5205442" cy="697992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750A60D-3299-CE4B-9EE1-30CD3ABD2C47}"/>
              </a:ext>
            </a:extLst>
          </p:cNvPr>
          <p:cNvSpPr>
            <a:spLocks noGrp="1"/>
          </p:cNvSpPr>
          <p:nvPr>
            <p:ph type="subTitle" idx="1"/>
          </p:nvPr>
        </p:nvSpPr>
        <p:spPr>
          <a:xfrm>
            <a:off x="389334" y="2158584"/>
            <a:ext cx="4426774" cy="3678336"/>
          </a:xfrm>
        </p:spPr>
        <p:txBody>
          <a:bodyPr>
            <a:noAutofit/>
          </a:bodyPr>
          <a:lstStyle/>
          <a:p>
            <a:pPr algn="l"/>
            <a:r>
              <a:rPr lang="en-ZA" sz="3600" dirty="0">
                <a:solidFill>
                  <a:schemeClr val="bg1"/>
                </a:solidFill>
              </a:rPr>
              <a:t>Yet, outdated and onerous state regulations threaten access to care for communities throughout California</a:t>
            </a:r>
          </a:p>
        </p:txBody>
      </p:sp>
    </p:spTree>
    <p:extLst>
      <p:ext uri="{BB962C8B-B14F-4D97-AF65-F5344CB8AC3E}">
        <p14:creationId xmlns:p14="http://schemas.microsoft.com/office/powerpoint/2010/main" val="176002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98EA71-B283-F440-A728-7D55E3E3F416}"/>
              </a:ext>
            </a:extLst>
          </p:cNvPr>
          <p:cNvSpPr/>
          <p:nvPr/>
        </p:nvSpPr>
        <p:spPr>
          <a:xfrm>
            <a:off x="4467069" y="0"/>
            <a:ext cx="7724931" cy="6858000"/>
          </a:xfrm>
          <a:prstGeom prst="rect">
            <a:avLst/>
          </a:prstGeom>
          <a:solidFill>
            <a:srgbClr val="26AEA4">
              <a:alpha val="8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750A60D-3299-CE4B-9EE1-30CD3ABD2C47}"/>
              </a:ext>
            </a:extLst>
          </p:cNvPr>
          <p:cNvSpPr>
            <a:spLocks noGrp="1"/>
          </p:cNvSpPr>
          <p:nvPr>
            <p:ph type="subTitle" idx="1"/>
          </p:nvPr>
        </p:nvSpPr>
        <p:spPr>
          <a:xfrm>
            <a:off x="5292116" y="755547"/>
            <a:ext cx="8507042" cy="6548591"/>
          </a:xfrm>
        </p:spPr>
        <p:txBody>
          <a:bodyPr>
            <a:noAutofit/>
          </a:bodyPr>
          <a:lstStyle/>
          <a:p>
            <a:pPr algn="l"/>
            <a:r>
              <a:rPr lang="en-ZA" sz="4400" b="1" dirty="0">
                <a:solidFill>
                  <a:srgbClr val="FFFFFF"/>
                </a:solidFill>
              </a:rPr>
              <a:t>Where we are</a:t>
            </a:r>
            <a:br>
              <a:rPr lang="en-ZA" sz="7200" dirty="0">
                <a:solidFill>
                  <a:srgbClr val="FFFFFF"/>
                </a:solidFill>
              </a:rPr>
            </a:br>
            <a:r>
              <a:rPr lang="en-ZA" sz="2800" b="1" dirty="0">
                <a:solidFill>
                  <a:schemeClr val="tx1">
                    <a:lumMod val="75000"/>
                    <a:lumOff val="25000"/>
                  </a:schemeClr>
                </a:solidFill>
              </a:rPr>
              <a:t>SAFETY: </a:t>
            </a:r>
            <a:r>
              <a:rPr lang="en-ZA" sz="2800" b="0" dirty="0">
                <a:solidFill>
                  <a:srgbClr val="FFFFFF"/>
                </a:solidFill>
              </a:rPr>
              <a:t>California’s hospitals have spent the</a:t>
            </a:r>
            <a:br>
              <a:rPr lang="en-ZA" sz="2800" b="0" dirty="0">
                <a:solidFill>
                  <a:srgbClr val="FFFFFF"/>
                </a:solidFill>
              </a:rPr>
            </a:br>
            <a:r>
              <a:rPr lang="en-ZA" sz="2800" b="0" dirty="0">
                <a:solidFill>
                  <a:srgbClr val="FFFFFF"/>
                </a:solidFill>
              </a:rPr>
              <a:t>past 20 </a:t>
            </a:r>
            <a:r>
              <a:rPr lang="en-ZA" sz="2800" dirty="0">
                <a:solidFill>
                  <a:srgbClr val="FFFFFF"/>
                </a:solidFill>
              </a:rPr>
              <a:t>years upgrading or replacing outdated</a:t>
            </a:r>
            <a:r>
              <a:rPr lang="en-ZA" sz="2800" b="0" dirty="0">
                <a:solidFill>
                  <a:srgbClr val="FFFFFF"/>
                </a:solidFill>
              </a:rPr>
              <a:t> </a:t>
            </a:r>
            <a:br>
              <a:rPr lang="en-ZA" sz="2800" b="0" dirty="0">
                <a:solidFill>
                  <a:srgbClr val="FFFFFF"/>
                </a:solidFill>
              </a:rPr>
            </a:br>
            <a:r>
              <a:rPr lang="en-ZA" sz="2800" b="0" dirty="0">
                <a:solidFill>
                  <a:srgbClr val="FFFFFF"/>
                </a:solidFill>
              </a:rPr>
              <a:t>buildings - making them among the safest </a:t>
            </a:r>
            <a:br>
              <a:rPr lang="en-ZA" sz="2800" b="0" dirty="0">
                <a:solidFill>
                  <a:srgbClr val="FFFFFF"/>
                </a:solidFill>
              </a:rPr>
            </a:br>
            <a:r>
              <a:rPr lang="en-ZA" sz="2800" b="0" dirty="0">
                <a:solidFill>
                  <a:srgbClr val="FFFFFF"/>
                </a:solidFill>
              </a:rPr>
              <a:t>in the world.</a:t>
            </a:r>
            <a:br>
              <a:rPr lang="en-ZA" sz="2800" b="0" dirty="0">
                <a:solidFill>
                  <a:srgbClr val="FFFFFF"/>
                </a:solidFill>
              </a:rPr>
            </a:br>
            <a:br>
              <a:rPr lang="en-ZA" sz="1400" b="0" dirty="0">
                <a:solidFill>
                  <a:srgbClr val="FFFFFF"/>
                </a:solidFill>
              </a:rPr>
            </a:br>
            <a:r>
              <a:rPr lang="en-ZA" sz="4400" b="1" dirty="0">
                <a:solidFill>
                  <a:srgbClr val="FFFFFF"/>
                </a:solidFill>
              </a:rPr>
              <a:t>What’s being asked</a:t>
            </a:r>
            <a:br>
              <a:rPr lang="en-ZA" sz="7200" dirty="0">
                <a:solidFill>
                  <a:srgbClr val="FFFFFF"/>
                </a:solidFill>
              </a:rPr>
            </a:br>
            <a:r>
              <a:rPr lang="en-ZA" sz="2800" b="1" dirty="0">
                <a:solidFill>
                  <a:schemeClr val="tx1">
                    <a:lumMod val="75000"/>
                    <a:lumOff val="25000"/>
                  </a:schemeClr>
                </a:solidFill>
              </a:rPr>
              <a:t>OPERATIONS: </a:t>
            </a:r>
            <a:r>
              <a:rPr lang="en-ZA" sz="2800" b="0" dirty="0">
                <a:solidFill>
                  <a:srgbClr val="FFFFFF"/>
                </a:solidFill>
              </a:rPr>
              <a:t>Additional requirements </a:t>
            </a:r>
            <a:br>
              <a:rPr lang="en-ZA" sz="2800" b="0" dirty="0">
                <a:solidFill>
                  <a:srgbClr val="FFFFFF"/>
                </a:solidFill>
              </a:rPr>
            </a:br>
            <a:r>
              <a:rPr lang="en-ZA" sz="2800" b="0" dirty="0">
                <a:solidFill>
                  <a:srgbClr val="FFFFFF"/>
                </a:solidFill>
              </a:rPr>
              <a:t>call for hospitals to remain “</a:t>
            </a:r>
            <a:r>
              <a:rPr lang="en-ZA" sz="2800" b="1" i="1" dirty="0">
                <a:solidFill>
                  <a:srgbClr val="FFFFFF"/>
                </a:solidFill>
              </a:rPr>
              <a:t>fully operational</a:t>
            </a:r>
            <a:r>
              <a:rPr lang="en-ZA" sz="2800" b="0" dirty="0">
                <a:solidFill>
                  <a:srgbClr val="FFFFFF"/>
                </a:solidFill>
              </a:rPr>
              <a:t>” </a:t>
            </a:r>
            <a:br>
              <a:rPr lang="en-ZA" sz="2800" b="0" dirty="0">
                <a:solidFill>
                  <a:srgbClr val="FFFFFF"/>
                </a:solidFill>
              </a:rPr>
            </a:br>
            <a:r>
              <a:rPr lang="en-ZA" sz="2800" b="0" dirty="0">
                <a:solidFill>
                  <a:srgbClr val="FFFFFF"/>
                </a:solidFill>
              </a:rPr>
              <a:t>after an earthquake strikes. Hospitals that </a:t>
            </a:r>
            <a:br>
              <a:rPr lang="en-ZA" sz="2800" b="0" dirty="0">
                <a:solidFill>
                  <a:srgbClr val="FFFFFF"/>
                </a:solidFill>
              </a:rPr>
            </a:br>
            <a:r>
              <a:rPr lang="en-ZA" sz="2800" b="0" dirty="0">
                <a:solidFill>
                  <a:srgbClr val="FFFFFF"/>
                </a:solidFill>
              </a:rPr>
              <a:t>can’t meet this standard by January 1, 2030 </a:t>
            </a:r>
            <a:br>
              <a:rPr lang="en-ZA" sz="2800" b="0" dirty="0">
                <a:solidFill>
                  <a:srgbClr val="FFFFFF"/>
                </a:solidFill>
              </a:rPr>
            </a:br>
            <a:r>
              <a:rPr lang="en-ZA" sz="2800" b="0" dirty="0">
                <a:solidFill>
                  <a:srgbClr val="FFFFFF"/>
                </a:solidFill>
              </a:rPr>
              <a:t>will be forced to close.</a:t>
            </a:r>
            <a:endParaRPr lang="en-ZA" sz="2800" dirty="0">
              <a:solidFill>
                <a:srgbClr val="FFFFFF"/>
              </a:solidFill>
            </a:endParaRPr>
          </a:p>
        </p:txBody>
      </p:sp>
      <p:sp>
        <p:nvSpPr>
          <p:cNvPr id="2" name="TextBox 1">
            <a:extLst>
              <a:ext uri="{FF2B5EF4-FFF2-40B4-BE49-F238E27FC236}">
                <a16:creationId xmlns:a16="http://schemas.microsoft.com/office/drawing/2014/main" id="{49F78105-FDE7-8345-8EA6-BFE6953E11B1}"/>
              </a:ext>
            </a:extLst>
          </p:cNvPr>
          <p:cNvSpPr txBox="1"/>
          <p:nvPr/>
        </p:nvSpPr>
        <p:spPr>
          <a:xfrm>
            <a:off x="7796981" y="7521677"/>
            <a:ext cx="184731" cy="369332"/>
          </a:xfrm>
          <a:prstGeom prst="rect">
            <a:avLst/>
          </a:prstGeom>
          <a:noFill/>
        </p:spPr>
        <p:txBody>
          <a:bodyPr wrap="none" rtlCol="0">
            <a:spAutoFit/>
          </a:bodyPr>
          <a:lstStyle/>
          <a:p>
            <a:endParaRPr lang="en-US" dirty="0"/>
          </a:p>
        </p:txBody>
      </p:sp>
      <p:sp>
        <p:nvSpPr>
          <p:cNvPr id="5" name="Rectangle 4">
            <a:extLst>
              <a:ext uri="{FF2B5EF4-FFF2-40B4-BE49-F238E27FC236}">
                <a16:creationId xmlns:a16="http://schemas.microsoft.com/office/drawing/2014/main" id="{D412CAD9-CA7E-2A4F-AFC2-624ED8F5E4FA}"/>
              </a:ext>
            </a:extLst>
          </p:cNvPr>
          <p:cNvSpPr/>
          <p:nvPr/>
        </p:nvSpPr>
        <p:spPr>
          <a:xfrm>
            <a:off x="0" y="-1"/>
            <a:ext cx="4880008" cy="6858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795CEAB5-96C6-A145-A497-3789414970A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35725" y="885419"/>
            <a:ext cx="4267200" cy="5029200"/>
          </a:xfrm>
          <a:prstGeom prst="rect">
            <a:avLst/>
          </a:prstGeom>
        </p:spPr>
      </p:pic>
    </p:spTree>
    <p:extLst>
      <p:ext uri="{BB962C8B-B14F-4D97-AF65-F5344CB8AC3E}">
        <p14:creationId xmlns:p14="http://schemas.microsoft.com/office/powerpoint/2010/main" val="4055603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98EA71-B283-F440-A728-7D55E3E3F416}"/>
              </a:ext>
            </a:extLst>
          </p:cNvPr>
          <p:cNvSpPr/>
          <p:nvPr/>
        </p:nvSpPr>
        <p:spPr>
          <a:xfrm>
            <a:off x="0" y="0"/>
            <a:ext cx="69088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750A60D-3299-CE4B-9EE1-30CD3ABD2C47}"/>
              </a:ext>
            </a:extLst>
          </p:cNvPr>
          <p:cNvSpPr>
            <a:spLocks noGrp="1"/>
          </p:cNvSpPr>
          <p:nvPr>
            <p:ph type="subTitle" idx="1"/>
          </p:nvPr>
        </p:nvSpPr>
        <p:spPr>
          <a:xfrm>
            <a:off x="187569" y="1106347"/>
            <a:ext cx="11528433" cy="5991726"/>
          </a:xfrm>
        </p:spPr>
        <p:txBody>
          <a:bodyPr>
            <a:noAutofit/>
          </a:bodyPr>
          <a:lstStyle/>
          <a:p>
            <a:pPr algn="l"/>
            <a:r>
              <a:rPr lang="en-ZA" sz="4800" b="1" dirty="0">
                <a:solidFill>
                  <a:schemeClr val="accent5">
                    <a:lumMod val="40000"/>
                    <a:lumOff val="60000"/>
                  </a:schemeClr>
                </a:solidFill>
              </a:rPr>
              <a:t>A Reasonable Approach</a:t>
            </a:r>
          </a:p>
          <a:p>
            <a:pPr algn="l"/>
            <a:r>
              <a:rPr lang="en-ZA" sz="2800" b="1" dirty="0">
                <a:solidFill>
                  <a:schemeClr val="accent5">
                    <a:lumMod val="40000"/>
                    <a:lumOff val="60000"/>
                  </a:schemeClr>
                </a:solidFill>
              </a:rPr>
              <a:t>21</a:t>
            </a:r>
            <a:r>
              <a:rPr lang="en-ZA" sz="2800" b="1" baseline="30000" dirty="0">
                <a:solidFill>
                  <a:schemeClr val="accent5">
                    <a:lumMod val="40000"/>
                    <a:lumOff val="60000"/>
                  </a:schemeClr>
                </a:solidFill>
              </a:rPr>
              <a:t>st</a:t>
            </a:r>
            <a:r>
              <a:rPr lang="en-ZA" sz="2800" b="1" dirty="0">
                <a:solidFill>
                  <a:schemeClr val="accent5">
                    <a:lumMod val="40000"/>
                    <a:lumOff val="60000"/>
                  </a:schemeClr>
                </a:solidFill>
              </a:rPr>
              <a:t> century health care </a:t>
            </a:r>
            <a:r>
              <a:rPr lang="en-ZA" sz="2800" dirty="0">
                <a:solidFill>
                  <a:srgbClr val="FFFFFF"/>
                </a:solidFill>
              </a:rPr>
              <a:t>is vastly </a:t>
            </a:r>
            <a:br>
              <a:rPr lang="en-ZA" sz="2800" dirty="0">
                <a:solidFill>
                  <a:srgbClr val="FFFFFF"/>
                </a:solidFill>
              </a:rPr>
            </a:br>
            <a:r>
              <a:rPr lang="en-ZA" sz="2800" dirty="0">
                <a:solidFill>
                  <a:srgbClr val="FFFFFF"/>
                </a:solidFill>
              </a:rPr>
              <a:t>different than when seismic </a:t>
            </a:r>
            <a:br>
              <a:rPr lang="en-ZA" sz="2800" dirty="0">
                <a:solidFill>
                  <a:srgbClr val="FFFFFF"/>
                </a:solidFill>
              </a:rPr>
            </a:br>
            <a:r>
              <a:rPr lang="en-ZA" sz="2800" dirty="0">
                <a:solidFill>
                  <a:srgbClr val="FFFFFF"/>
                </a:solidFill>
              </a:rPr>
              <a:t>regulations were passed.</a:t>
            </a:r>
          </a:p>
          <a:p>
            <a:pPr algn="l"/>
            <a:r>
              <a:rPr lang="en-ZA" sz="2800" b="1" dirty="0">
                <a:solidFill>
                  <a:schemeClr val="accent5">
                    <a:lumMod val="40000"/>
                    <a:lumOff val="60000"/>
                  </a:schemeClr>
                </a:solidFill>
              </a:rPr>
              <a:t>Spending billions </a:t>
            </a:r>
            <a:r>
              <a:rPr lang="en-ZA" sz="2800" dirty="0">
                <a:solidFill>
                  <a:srgbClr val="FFFFFF"/>
                </a:solidFill>
              </a:rPr>
              <a:t>on buildings </a:t>
            </a:r>
            <a:br>
              <a:rPr lang="en-ZA" sz="2800" dirty="0">
                <a:solidFill>
                  <a:srgbClr val="FFFFFF"/>
                </a:solidFill>
              </a:rPr>
            </a:br>
            <a:r>
              <a:rPr lang="en-ZA" sz="2800" dirty="0">
                <a:solidFill>
                  <a:srgbClr val="FFFFFF"/>
                </a:solidFill>
              </a:rPr>
              <a:t>isn’t the only way to ensure access to</a:t>
            </a:r>
            <a:br>
              <a:rPr lang="en-ZA" sz="2800" dirty="0">
                <a:solidFill>
                  <a:srgbClr val="FFFFFF"/>
                </a:solidFill>
              </a:rPr>
            </a:br>
            <a:r>
              <a:rPr lang="en-ZA" sz="2800" dirty="0">
                <a:solidFill>
                  <a:srgbClr val="FFFFFF"/>
                </a:solidFill>
              </a:rPr>
              <a:t>care. </a:t>
            </a:r>
          </a:p>
          <a:p>
            <a:pPr algn="l"/>
            <a:r>
              <a:rPr lang="en-ZA" sz="2800" b="1" dirty="0">
                <a:solidFill>
                  <a:schemeClr val="accent5">
                    <a:lumMod val="40000"/>
                    <a:lumOff val="60000"/>
                  </a:schemeClr>
                </a:solidFill>
              </a:rPr>
              <a:t>Emergency care </a:t>
            </a:r>
            <a:r>
              <a:rPr lang="en-ZA" sz="2800" dirty="0">
                <a:solidFill>
                  <a:srgbClr val="FFFFFF"/>
                </a:solidFill>
              </a:rPr>
              <a:t>will be provided,</a:t>
            </a:r>
            <a:br>
              <a:rPr lang="en-ZA" sz="2800" dirty="0">
                <a:solidFill>
                  <a:srgbClr val="FFFFFF"/>
                </a:solidFill>
              </a:rPr>
            </a:br>
            <a:r>
              <a:rPr lang="en-ZA" sz="2800" dirty="0">
                <a:solidFill>
                  <a:srgbClr val="FFFFFF"/>
                </a:solidFill>
              </a:rPr>
              <a:t>without fail, following a disaster.</a:t>
            </a:r>
          </a:p>
          <a:p>
            <a:pPr algn="l"/>
            <a:endParaRPr lang="en-ZA" sz="3600" dirty="0">
              <a:solidFill>
                <a:srgbClr val="FFFFFF"/>
              </a:solidFill>
            </a:endParaRPr>
          </a:p>
        </p:txBody>
      </p:sp>
      <p:pic>
        <p:nvPicPr>
          <p:cNvPr id="5" name="Picture 2" descr="Image result for hospital er images shutterstock">
            <a:extLst>
              <a:ext uri="{FF2B5EF4-FFF2-40B4-BE49-F238E27FC236}">
                <a16:creationId xmlns:a16="http://schemas.microsoft.com/office/drawing/2014/main" id="{EFC3A6A1-3721-2C41-8B14-0B71E02C9CDA}"/>
              </a:ext>
            </a:extLst>
          </p:cNvPr>
          <p:cNvPicPr>
            <a:picLocks noChangeAspect="1" noChangeArrowheads="1"/>
          </p:cNvPicPr>
          <p:nvPr/>
        </p:nvPicPr>
        <p:blipFill rotWithShape="1">
          <a:blip r:embed="rId3" cstate="screen">
            <a:extLst>
              <a:ext uri="{BEBA8EAE-BF5A-486C-A8C5-ECC9F3942E4B}">
                <a14:imgProps xmlns:a14="http://schemas.microsoft.com/office/drawing/2010/main">
                  <a14:imgLayer r:embed="rId4">
                    <a14:imgEffect>
                      <a14:sharpenSoften amount="42000"/>
                    </a14:imgEffect>
                    <a14:imgEffect>
                      <a14:colorTemperature colorTemp="8695"/>
                    </a14:imgEffect>
                    <a14:imgEffect>
                      <a14:saturation sat="118000"/>
                    </a14:imgEffect>
                    <a14:imgEffect>
                      <a14:brightnessContrast bright="4000" contrast="-19000"/>
                    </a14:imgEffect>
                  </a14:imgLayer>
                </a14:imgProps>
              </a:ext>
              <a:ext uri="{28A0092B-C50C-407E-A947-70E740481C1C}">
                <a14:useLocalDpi xmlns:a14="http://schemas.microsoft.com/office/drawing/2010/main"/>
              </a:ext>
            </a:extLst>
          </a:blip>
          <a:srcRect/>
          <a:stretch/>
        </p:blipFill>
        <p:spPr bwMode="auto">
          <a:xfrm>
            <a:off x="6596184" y="0"/>
            <a:ext cx="559581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7555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412CAD9-CA7E-2A4F-AFC2-624ED8F5E4FA}"/>
              </a:ext>
            </a:extLst>
          </p:cNvPr>
          <p:cNvSpPr/>
          <p:nvPr/>
        </p:nvSpPr>
        <p:spPr>
          <a:xfrm>
            <a:off x="4009960" y="-1"/>
            <a:ext cx="8182040" cy="6858001"/>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A98EA71-B283-F440-A728-7D55E3E3F416}"/>
              </a:ext>
            </a:extLst>
          </p:cNvPr>
          <p:cNvSpPr/>
          <p:nvPr/>
        </p:nvSpPr>
        <p:spPr>
          <a:xfrm>
            <a:off x="0" y="0"/>
            <a:ext cx="4009960" cy="685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750A60D-3299-CE4B-9EE1-30CD3ABD2C47}"/>
              </a:ext>
            </a:extLst>
          </p:cNvPr>
          <p:cNvSpPr>
            <a:spLocks noGrp="1"/>
          </p:cNvSpPr>
          <p:nvPr>
            <p:ph type="subTitle" idx="1"/>
          </p:nvPr>
        </p:nvSpPr>
        <p:spPr>
          <a:xfrm>
            <a:off x="4485923" y="1411268"/>
            <a:ext cx="9336505" cy="6548591"/>
          </a:xfrm>
        </p:spPr>
        <p:txBody>
          <a:bodyPr>
            <a:noAutofit/>
          </a:bodyPr>
          <a:lstStyle/>
          <a:p>
            <a:pPr algn="l"/>
            <a:r>
              <a:rPr lang="en-US" sz="2800" b="0" i="1" dirty="0">
                <a:solidFill>
                  <a:schemeClr val="bg1"/>
                </a:solidFill>
                <a:latin typeface="Times New Roman" panose="02020603050405020304" pitchFamily="18" charset="0"/>
                <a:cs typeface="Times New Roman" panose="02020603050405020304" pitchFamily="18" charset="0"/>
              </a:rPr>
              <a:t>“…seismic construction projects that disrupt service </a:t>
            </a:r>
          </a:p>
          <a:p>
            <a:pPr algn="l"/>
            <a:r>
              <a:rPr lang="en-US" sz="2800" b="0" i="1" dirty="0">
                <a:solidFill>
                  <a:schemeClr val="bg1"/>
                </a:solidFill>
                <a:latin typeface="Times New Roman" panose="02020603050405020304" pitchFamily="18" charset="0"/>
                <a:cs typeface="Times New Roman" panose="02020603050405020304" pitchFamily="18" charset="0"/>
              </a:rPr>
              <a:t>provision, reduce the types of services that can be</a:t>
            </a:r>
          </a:p>
          <a:p>
            <a:pPr algn="l"/>
            <a:r>
              <a:rPr lang="en-US" sz="2800" i="1" dirty="0">
                <a:solidFill>
                  <a:schemeClr val="bg1"/>
                </a:solidFill>
                <a:latin typeface="Times New Roman" panose="02020603050405020304" pitchFamily="18" charset="0"/>
                <a:cs typeface="Times New Roman" panose="02020603050405020304" pitchFamily="18" charset="0"/>
              </a:rPr>
              <a:t>provided, or reduce the overall capacity of the </a:t>
            </a:r>
          </a:p>
          <a:p>
            <a:pPr algn="l"/>
            <a:r>
              <a:rPr lang="en-US" sz="2800" b="0" i="1" dirty="0">
                <a:solidFill>
                  <a:schemeClr val="bg1"/>
                </a:solidFill>
                <a:latin typeface="Times New Roman" panose="02020603050405020304" pitchFamily="18" charset="0"/>
                <a:cs typeface="Times New Roman" panose="02020603050405020304" pitchFamily="18" charset="0"/>
              </a:rPr>
              <a:t>hospital could have adverse consequences for </a:t>
            </a:r>
          </a:p>
          <a:p>
            <a:pPr algn="l"/>
            <a:r>
              <a:rPr lang="en-US" sz="2800" i="1" dirty="0">
                <a:solidFill>
                  <a:schemeClr val="bg1"/>
                </a:solidFill>
                <a:latin typeface="Times New Roman" panose="02020603050405020304" pitchFamily="18" charset="0"/>
                <a:cs typeface="Times New Roman" panose="02020603050405020304" pitchFamily="18" charset="0"/>
              </a:rPr>
              <a:t>communities.”</a:t>
            </a:r>
            <a:br>
              <a:rPr lang="en-US" sz="2800" b="0" i="1" dirty="0">
                <a:solidFill>
                  <a:schemeClr val="bg1"/>
                </a:solidFill>
                <a:latin typeface="Times New Roman" panose="02020603050405020304" pitchFamily="18" charset="0"/>
                <a:cs typeface="Times New Roman" panose="02020603050405020304" pitchFamily="18" charset="0"/>
              </a:rPr>
            </a:br>
            <a:br>
              <a:rPr lang="en-US" sz="2800" b="0" i="1" dirty="0">
                <a:solidFill>
                  <a:schemeClr val="bg1"/>
                </a:solidFill>
                <a:latin typeface="Times New Roman" panose="02020603050405020304" pitchFamily="18" charset="0"/>
                <a:cs typeface="Times New Roman" panose="02020603050405020304" pitchFamily="18" charset="0"/>
              </a:rPr>
            </a:br>
            <a:r>
              <a:rPr lang="en-US" sz="1600" dirty="0">
                <a:solidFill>
                  <a:schemeClr val="bg1"/>
                </a:solidFill>
              </a:rPr>
              <a:t>2019 RAND study on California Seismic Standards</a:t>
            </a:r>
            <a:endParaRPr lang="en-ZA" sz="1600" dirty="0">
              <a:solidFill>
                <a:srgbClr val="FFFFFF"/>
              </a:solidFill>
            </a:endParaRPr>
          </a:p>
        </p:txBody>
      </p:sp>
      <p:sp>
        <p:nvSpPr>
          <p:cNvPr id="2" name="TextBox 1">
            <a:extLst>
              <a:ext uri="{FF2B5EF4-FFF2-40B4-BE49-F238E27FC236}">
                <a16:creationId xmlns:a16="http://schemas.microsoft.com/office/drawing/2014/main" id="{49F78105-FDE7-8345-8EA6-BFE6953E11B1}"/>
              </a:ext>
            </a:extLst>
          </p:cNvPr>
          <p:cNvSpPr txBox="1"/>
          <p:nvPr/>
        </p:nvSpPr>
        <p:spPr>
          <a:xfrm>
            <a:off x="7796981" y="7521677"/>
            <a:ext cx="184731" cy="369332"/>
          </a:xfrm>
          <a:prstGeom prst="rect">
            <a:avLst/>
          </a:prstGeom>
          <a:noFill/>
        </p:spPr>
        <p:txBody>
          <a:bodyPr wrap="none" rtlCol="0">
            <a:spAutoFit/>
          </a:bodyPr>
          <a:lstStyle/>
          <a:p>
            <a:endParaRPr lang="en-US" dirty="0"/>
          </a:p>
        </p:txBody>
      </p:sp>
      <p:pic>
        <p:nvPicPr>
          <p:cNvPr id="7" name="Picture 12" descr="Image result for rand corporation logo">
            <a:extLst>
              <a:ext uri="{FF2B5EF4-FFF2-40B4-BE49-F238E27FC236}">
                <a16:creationId xmlns:a16="http://schemas.microsoft.com/office/drawing/2014/main" id="{89E4EF6A-61CD-B440-8ED4-AF06CF5C34A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89" t="-29188" r="306" b="-7654"/>
          <a:stretch/>
        </p:blipFill>
        <p:spPr bwMode="auto">
          <a:xfrm>
            <a:off x="410818" y="526531"/>
            <a:ext cx="3207026" cy="450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1383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98EA71-B283-F440-A728-7D55E3E3F416}"/>
              </a:ext>
            </a:extLst>
          </p:cNvPr>
          <p:cNvSpPr/>
          <p:nvPr/>
        </p:nvSpPr>
        <p:spPr>
          <a:xfrm>
            <a:off x="-1" y="-60960"/>
            <a:ext cx="6939815" cy="691896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750A60D-3299-CE4B-9EE1-30CD3ABD2C47}"/>
              </a:ext>
            </a:extLst>
          </p:cNvPr>
          <p:cNvSpPr>
            <a:spLocks noGrp="1"/>
          </p:cNvSpPr>
          <p:nvPr>
            <p:ph type="subTitle" idx="1"/>
          </p:nvPr>
        </p:nvSpPr>
        <p:spPr>
          <a:xfrm>
            <a:off x="648677" y="242278"/>
            <a:ext cx="6166339" cy="6424246"/>
          </a:xfrm>
        </p:spPr>
        <p:txBody>
          <a:bodyPr>
            <a:noAutofit/>
          </a:bodyPr>
          <a:lstStyle/>
          <a:p>
            <a:pPr algn="l"/>
            <a:r>
              <a:rPr lang="en-ZA" sz="4000" b="1" dirty="0">
                <a:solidFill>
                  <a:schemeClr val="tx1">
                    <a:lumMod val="75000"/>
                    <a:lumOff val="25000"/>
                  </a:schemeClr>
                </a:solidFill>
              </a:rPr>
              <a:t>How you can help</a:t>
            </a:r>
          </a:p>
          <a:p>
            <a:pPr algn="l"/>
            <a:r>
              <a:rPr lang="en-ZA" sz="2800" b="1" dirty="0">
                <a:solidFill>
                  <a:schemeClr val="tx1">
                    <a:lumMod val="75000"/>
                    <a:lumOff val="25000"/>
                  </a:schemeClr>
                </a:solidFill>
              </a:rPr>
              <a:t>Support SB 758 </a:t>
            </a:r>
            <a:r>
              <a:rPr lang="en-ZA" sz="2800" dirty="0">
                <a:solidFill>
                  <a:schemeClr val="tx1">
                    <a:lumMod val="75000"/>
                    <a:lumOff val="25000"/>
                  </a:schemeClr>
                </a:solidFill>
              </a:rPr>
              <a:t>(Portantino), </a:t>
            </a:r>
            <a:br>
              <a:rPr lang="en-ZA" sz="2800" dirty="0">
                <a:solidFill>
                  <a:schemeClr val="tx1">
                    <a:lumMod val="75000"/>
                    <a:lumOff val="25000"/>
                  </a:schemeClr>
                </a:solidFill>
              </a:rPr>
            </a:br>
            <a:r>
              <a:rPr lang="en-ZA" sz="2800" dirty="0">
                <a:solidFill>
                  <a:schemeClr val="tx1">
                    <a:lumMod val="75000"/>
                    <a:lumOff val="25000"/>
                  </a:schemeClr>
                </a:solidFill>
              </a:rPr>
              <a:t>which</a:t>
            </a:r>
            <a:r>
              <a:rPr lang="en-US" sz="2800" dirty="0">
                <a:solidFill>
                  <a:schemeClr val="tx1">
                    <a:lumMod val="75000"/>
                    <a:lumOff val="25000"/>
                  </a:schemeClr>
                </a:solidFill>
              </a:rPr>
              <a:t> would refocus the “fully operational” standard to the physical areas of the hospital where emergency medical services  — including necessary surgical and recovery care — will be provided for 72 hours following an earthquake</a:t>
            </a:r>
            <a:endParaRPr lang="en-ZA" sz="2800" b="1" dirty="0">
              <a:solidFill>
                <a:schemeClr val="tx1">
                  <a:lumMod val="75000"/>
                  <a:lumOff val="25000"/>
                </a:schemeClr>
              </a:solidFill>
            </a:endParaRPr>
          </a:p>
        </p:txBody>
      </p:sp>
      <p:pic>
        <p:nvPicPr>
          <p:cNvPr id="5" name="Picture 4">
            <a:extLst>
              <a:ext uri="{FF2B5EF4-FFF2-40B4-BE49-F238E27FC236}">
                <a16:creationId xmlns:a16="http://schemas.microsoft.com/office/drawing/2014/main" id="{ACE04826-BD96-894C-BE39-4F140D100378}"/>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49000"/>
                    </a14:imgEffect>
                    <a14:imgEffect>
                      <a14:colorTemperature colorTemp="8990"/>
                    </a14:imgEffect>
                  </a14:imgLayer>
                </a14:imgProps>
              </a:ext>
              <a:ext uri="{28A0092B-C50C-407E-A947-70E740481C1C}">
                <a14:useLocalDpi xmlns:a14="http://schemas.microsoft.com/office/drawing/2010/main"/>
              </a:ext>
            </a:extLst>
          </a:blip>
          <a:srcRect/>
          <a:stretch/>
        </p:blipFill>
        <p:spPr>
          <a:xfrm>
            <a:off x="6939815" y="-60960"/>
            <a:ext cx="5252185" cy="6858000"/>
          </a:xfrm>
          <a:prstGeom prst="rect">
            <a:avLst/>
          </a:prstGeom>
        </p:spPr>
      </p:pic>
    </p:spTree>
    <p:extLst>
      <p:ext uri="{BB962C8B-B14F-4D97-AF65-F5344CB8AC3E}">
        <p14:creationId xmlns:p14="http://schemas.microsoft.com/office/powerpoint/2010/main" val="1333469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A98EA71-B283-F440-A728-7D55E3E3F416}"/>
              </a:ext>
            </a:extLst>
          </p:cNvPr>
          <p:cNvSpPr/>
          <p:nvPr/>
        </p:nvSpPr>
        <p:spPr>
          <a:xfrm>
            <a:off x="0" y="-60960"/>
            <a:ext cx="12192000" cy="697992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a:extLst>
              <a:ext uri="{FF2B5EF4-FFF2-40B4-BE49-F238E27FC236}">
                <a16:creationId xmlns:a16="http://schemas.microsoft.com/office/drawing/2014/main" id="{B750A60D-3299-CE4B-9EE1-30CD3ABD2C47}"/>
              </a:ext>
            </a:extLst>
          </p:cNvPr>
          <p:cNvSpPr>
            <a:spLocks noGrp="1"/>
          </p:cNvSpPr>
          <p:nvPr>
            <p:ph type="subTitle" idx="1"/>
          </p:nvPr>
        </p:nvSpPr>
        <p:spPr>
          <a:xfrm>
            <a:off x="-1" y="2888974"/>
            <a:ext cx="12191999" cy="2947946"/>
          </a:xfrm>
        </p:spPr>
        <p:txBody>
          <a:bodyPr>
            <a:noAutofit/>
          </a:bodyPr>
          <a:lstStyle/>
          <a:p>
            <a:r>
              <a:rPr lang="en-ZA" sz="3600" dirty="0">
                <a:solidFill>
                  <a:schemeClr val="tx1">
                    <a:lumMod val="75000"/>
                    <a:lumOff val="25000"/>
                  </a:schemeClr>
                </a:solidFill>
              </a:rPr>
              <a:t>Option slide for member </a:t>
            </a:r>
            <a:br>
              <a:rPr lang="en-ZA" sz="3600" dirty="0">
                <a:solidFill>
                  <a:schemeClr val="tx1">
                    <a:lumMod val="75000"/>
                    <a:lumOff val="25000"/>
                  </a:schemeClr>
                </a:solidFill>
              </a:rPr>
            </a:br>
            <a:r>
              <a:rPr lang="en-ZA" sz="3600" dirty="0">
                <a:solidFill>
                  <a:schemeClr val="tx1">
                    <a:lumMod val="75000"/>
                    <a:lumOff val="25000"/>
                  </a:schemeClr>
                </a:solidFill>
              </a:rPr>
              <a:t>hospitals to customize</a:t>
            </a:r>
          </a:p>
        </p:txBody>
      </p:sp>
    </p:spTree>
    <p:extLst>
      <p:ext uri="{BB962C8B-B14F-4D97-AF65-F5344CB8AC3E}">
        <p14:creationId xmlns:p14="http://schemas.microsoft.com/office/powerpoint/2010/main" val="39475129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2D6F5956ED59041B0B37FFDA0796A35" ma:contentTypeVersion="10" ma:contentTypeDescription="Create a new document." ma:contentTypeScope="" ma:versionID="a34075f3bb1238054a5cb559ed59b957">
  <xsd:schema xmlns:xsd="http://www.w3.org/2001/XMLSchema" xmlns:xs="http://www.w3.org/2001/XMLSchema" xmlns:p="http://schemas.microsoft.com/office/2006/metadata/properties" xmlns:ns2="7497cc62-7585-46f2-8b37-c60d7d3d278c" xmlns:ns3="93f47dc1-fbcc-43ac-8f1e-1728b72de5a2" targetNamespace="http://schemas.microsoft.com/office/2006/metadata/properties" ma:root="true" ma:fieldsID="edaf60fe91d8ce1ce88ed4474417d44a" ns2:_="" ns3:_="">
    <xsd:import namespace="7497cc62-7585-46f2-8b37-c60d7d3d278c"/>
    <xsd:import namespace="93f47dc1-fbcc-43ac-8f1e-1728b72de5a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97cc62-7585-46f2-8b37-c60d7d3d278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3f47dc1-fbcc-43ac-8f1e-1728b72de5a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6B0859D-6D5E-4248-ABE1-5E054737C7C0}">
  <ds:schemaRefs>
    <ds:schemaRef ds:uri="http://schemas.microsoft.com/office/2006/metadata/properties"/>
    <ds:schemaRef ds:uri="http://www.w3.org/2000/xmlns/"/>
  </ds:schemaRefs>
</ds:datastoreItem>
</file>

<file path=customXml/itemProps2.xml><?xml version="1.0" encoding="utf-8"?>
<ds:datastoreItem xmlns:ds="http://schemas.openxmlformats.org/officeDocument/2006/customXml" ds:itemID="{CC6DA3C7-85B5-48E0-88C4-03A3FEFF9EA9}">
  <ds:schemaRefs>
    <ds:schemaRef ds:uri="http://schemas.microsoft.com/sharepoint/v3/contenttype/forms"/>
  </ds:schemaRefs>
</ds:datastoreItem>
</file>

<file path=customXml/itemProps3.xml><?xml version="1.0" encoding="utf-8"?>
<ds:datastoreItem xmlns:ds="http://schemas.openxmlformats.org/officeDocument/2006/customXml" ds:itemID="{09BDFFED-4D04-4A40-95DB-1963A5ED8859}">
  <ds:schemaRefs>
    <ds:schemaRef ds:uri="http://schemas.microsoft.com/office/2006/metadata/contentType"/>
    <ds:schemaRef ds:uri="http://schemas.microsoft.com/office/2006/metadata/properties/metaAttributes"/>
    <ds:schemaRef ds:uri="http://www.w3.org/2000/xmlns/"/>
    <ds:schemaRef ds:uri="http://www.w3.org/2001/XMLSchema"/>
    <ds:schemaRef ds:uri="7497cc62-7585-46f2-8b37-c60d7d3d278c"/>
    <ds:schemaRef ds:uri="93f47dc1-fbcc-43ac-8f1e-1728b72de5a2"/>
  </ds:schemaRefs>
</ds:datastoreItem>
</file>

<file path=docProps/app.xml><?xml version="1.0" encoding="utf-8"?>
<Properties xmlns="http://schemas.openxmlformats.org/officeDocument/2006/extended-properties" xmlns:vt="http://schemas.openxmlformats.org/officeDocument/2006/docPropsVTypes">
  <TotalTime>329</TotalTime>
  <Words>1223</Words>
  <Application>Microsoft Office PowerPoint</Application>
  <PresentationFormat>Widescreen</PresentationFormat>
  <Paragraphs>75</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   New Approach to Hospital Seismic Law Protects Communities’ Access to Care</vt:lpstr>
      <vt:lpstr>California hospital  buildings are among  the safest in the world.    Decades of work have been invested to upgrade &amp; replace outdated facilities.</vt:lpstr>
      <vt:lpstr>100%</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California Hospitals Standing Strong</dc:title>
  <dc:creator>Val Mina</dc:creator>
  <cp:lastModifiedBy>Ingrid</cp:lastModifiedBy>
  <cp:revision>46</cp:revision>
  <cp:lastPrinted>2019-05-06T23:06:29Z</cp:lastPrinted>
  <dcterms:created xsi:type="dcterms:W3CDTF">2019-03-21T21:31:48Z</dcterms:created>
  <dcterms:modified xsi:type="dcterms:W3CDTF">2020-02-22T04:22:43Z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0x01010082D6F5956ED59041B0B37FFDA0796A35</vt:lpwstr>
  </property>
</Properties>
</file>