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78" r:id="rId5"/>
  </p:sldMasterIdLst>
  <p:notesMasterIdLst>
    <p:notesMasterId r:id="rId45"/>
  </p:notesMasterIdLst>
  <p:sldIdLst>
    <p:sldId id="257" r:id="rId6"/>
    <p:sldId id="258" r:id="rId7"/>
    <p:sldId id="259" r:id="rId8"/>
    <p:sldId id="260" r:id="rId9"/>
    <p:sldId id="261" r:id="rId10"/>
    <p:sldId id="263" r:id="rId11"/>
    <p:sldId id="264" r:id="rId12"/>
    <p:sldId id="265" r:id="rId13"/>
    <p:sldId id="267" r:id="rId14"/>
    <p:sldId id="269" r:id="rId15"/>
    <p:sldId id="290" r:id="rId16"/>
    <p:sldId id="291" r:id="rId17"/>
    <p:sldId id="275" r:id="rId18"/>
    <p:sldId id="1139" r:id="rId19"/>
    <p:sldId id="1158" r:id="rId20"/>
    <p:sldId id="1143" r:id="rId21"/>
    <p:sldId id="1544" r:id="rId22"/>
    <p:sldId id="1149" r:id="rId23"/>
    <p:sldId id="1152" r:id="rId24"/>
    <p:sldId id="1151" r:id="rId25"/>
    <p:sldId id="1545" r:id="rId26"/>
    <p:sldId id="1150" r:id="rId27"/>
    <p:sldId id="1154" r:id="rId28"/>
    <p:sldId id="1157" r:id="rId29"/>
    <p:sldId id="1159" r:id="rId30"/>
    <p:sldId id="1160" r:id="rId31"/>
    <p:sldId id="1546" r:id="rId32"/>
    <p:sldId id="1547" r:id="rId33"/>
    <p:sldId id="1528" r:id="rId34"/>
    <p:sldId id="1534" r:id="rId35"/>
    <p:sldId id="1535" r:id="rId36"/>
    <p:sldId id="1536" r:id="rId37"/>
    <p:sldId id="1537" r:id="rId38"/>
    <p:sldId id="1539" r:id="rId39"/>
    <p:sldId id="1540" r:id="rId40"/>
    <p:sldId id="1538" r:id="rId41"/>
    <p:sldId id="1533" r:id="rId42"/>
    <p:sldId id="1543" r:id="rId43"/>
    <p:sldId id="154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B945AF-A16C-4F67-9464-730682384699}" v="108" dt="2020-11-13T00:38:19.626"/>
    <p1510:client id="{3DAEB877-EF9F-EBF4-3C73-8764254DA7EA}" v="2" dt="2020-11-13T01:14:26.673"/>
    <p1510:client id="{4A63F9EA-85D3-2BD9-A1B2-A0DC946BD8E9}" v="4" dt="2020-11-13T01:08:08.636"/>
    <p1510:client id="{5D98D3EE-EF3D-125C-5C54-F31F5BB49D25}" v="10" dt="2020-11-12T22:55:53.539"/>
    <p1510:client id="{64514732-4138-4C05-BD89-3F21F3266155}" v="204" dt="2020-11-13T00:45:53.832"/>
    <p1510:client id="{7096DF4C-60F5-46C0-5044-BFD8EC2BAAD8}" v="5" dt="2020-11-13T00:32:16.893"/>
    <p1510:client id="{8F97119A-5916-539C-046D-942794046093}" v="1456" dt="2020-11-13T01:05:53.087"/>
    <p1510:client id="{9329D85D-846E-3669-827E-73A7212E5D61}" v="58" dt="2020-11-13T00:20:37.962"/>
    <p1510:client id="{DA3CDFFC-FEAD-705D-0013-8EFE35FBF00A}" v="38" dt="2020-11-13T01:25:45.162"/>
    <p1510:client id="{DB53834E-1322-485D-BC2F-ECB36B99A11F}" v="68" dt="2020-11-12T21:55:42.476"/>
    <p1510:client id="{FD93107D-F0FC-031C-9E70-1729B5B99199}" v="761" dt="2020-11-12T21:21:33.8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D75387-6F6D-4531-92FA-E5CDCEAACD55}" type="datetimeFigureOut">
              <a:rPr lang="en-US"/>
              <a:t>11/13/2020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5FBDDE-3355-4200-BB57-F066E2BFC006}" type="slidenum">
              <a:rPr lang="en-US"/>
              <a:t>‹#›</a:t>
            </a:fld>
            <a:endParaRPr lang="en-US"/>
          </a:p>
        </p:txBody>
      </p:sp>
    </p:spTree>
    <p:extLst>
      <p:ext uri="{BB962C8B-B14F-4D97-AF65-F5344CB8AC3E}">
        <p14:creationId xmlns:p14="http://schemas.microsoft.com/office/powerpoint/2010/main" val="2139104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Additional points to mention: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a:t>We</a:t>
            </a:r>
            <a:r>
              <a:rPr lang="en-US"/>
              <a:t> will be reviewing these in batches on a weekly basis starting the Monday after they’re due; important to get your plan in on time.</a:t>
            </a:r>
          </a:p>
          <a:p>
            <a:pPr marL="171450" indent="-171450">
              <a:buFont typeface="Arial" panose="020B0604020202020204" pitchFamily="34" charset="0"/>
              <a:buChar char="•"/>
              <a:defRPr/>
            </a:pPr>
            <a:r>
              <a:rPr lang="en-US"/>
              <a:t>Feedback report will be provided to LHD by field rep via email, phone, or in person.</a:t>
            </a:r>
          </a:p>
          <a:p>
            <a:pPr marL="171450" indent="-171450">
              <a:buFont typeface="Arial" panose="020B0604020202020204" pitchFamily="34" charset="0"/>
              <a:buChar char="•"/>
              <a:defRPr/>
            </a:pPr>
            <a:r>
              <a:rPr lang="en-US"/>
              <a:t>Revised plans due 2 calendar weeks after meeting with rep.</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a:p>
        </p:txBody>
      </p:sp>
      <p:sp>
        <p:nvSpPr>
          <p:cNvPr id="4" name="Slide Number Placeholder 3"/>
          <p:cNvSpPr>
            <a:spLocks noGrp="1"/>
          </p:cNvSpPr>
          <p:nvPr>
            <p:ph type="sldNum" sz="quarter" idx="10"/>
          </p:nvPr>
        </p:nvSpPr>
        <p:spPr/>
        <p:txBody>
          <a:bodyPr/>
          <a:lstStyle/>
          <a:p>
            <a:pPr>
              <a:defRPr/>
            </a:pPr>
            <a:fld id="{18AAAF19-1EE3-49AD-8B8F-D6298DF5A3CD}" type="slidenum">
              <a:rPr lang="en-US" smtClean="0"/>
              <a:pPr>
                <a:defRPr/>
              </a:pPr>
              <a:t>1</a:t>
            </a:fld>
            <a:endParaRPr lang="en-US"/>
          </a:p>
        </p:txBody>
      </p:sp>
    </p:spTree>
    <p:extLst>
      <p:ext uri="{BB962C8B-B14F-4D97-AF65-F5344CB8AC3E}">
        <p14:creationId xmlns:p14="http://schemas.microsoft.com/office/powerpoint/2010/main" val="4164901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expect vaccine doses to be limited initially, with larger amounts of doses to follow.</a:t>
            </a:r>
          </a:p>
        </p:txBody>
      </p:sp>
      <p:sp>
        <p:nvSpPr>
          <p:cNvPr id="4" name="Slide Number Placeholder 3"/>
          <p:cNvSpPr>
            <a:spLocks noGrp="1"/>
          </p:cNvSpPr>
          <p:nvPr>
            <p:ph type="sldNum" sz="quarter" idx="5"/>
          </p:nvPr>
        </p:nvSpPr>
        <p:spPr/>
        <p:txBody>
          <a:bodyPr/>
          <a:lstStyle/>
          <a:p>
            <a:fld id="{AC3C0D9E-AA20-48B0-978D-B6DC4A0B242E}" type="slidenum">
              <a:rPr lang="en-US" smtClean="0"/>
              <a:t>30</a:t>
            </a:fld>
            <a:endParaRPr lang="en-US"/>
          </a:p>
        </p:txBody>
      </p:sp>
    </p:spTree>
    <p:extLst>
      <p:ext uri="{BB962C8B-B14F-4D97-AF65-F5344CB8AC3E}">
        <p14:creationId xmlns:p14="http://schemas.microsoft.com/office/powerpoint/2010/main" val="3283070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Right now we are working with Local Health Departments to ensure that the systems are ready and that they contain all of the information that LHDs need to assist them in their allocation decisions. Soon we will allow LHDs to invite providers that they have determined are likely Phase 1a vaccinators.</a:t>
            </a:r>
          </a:p>
        </p:txBody>
      </p:sp>
      <p:sp>
        <p:nvSpPr>
          <p:cNvPr id="4" name="Slide Number Placeholder 3"/>
          <p:cNvSpPr>
            <a:spLocks noGrp="1"/>
          </p:cNvSpPr>
          <p:nvPr>
            <p:ph type="sldNum" sz="quarter" idx="5"/>
          </p:nvPr>
        </p:nvSpPr>
        <p:spPr/>
        <p:txBody>
          <a:bodyPr/>
          <a:lstStyle/>
          <a:p>
            <a:fld id="{AC3C0D9E-AA20-48B0-978D-B6DC4A0B242E}" type="slidenum">
              <a:rPr lang="en-US" smtClean="0"/>
              <a:t>31</a:t>
            </a:fld>
            <a:endParaRPr lang="en-US"/>
          </a:p>
        </p:txBody>
      </p:sp>
    </p:spTree>
    <p:extLst>
      <p:ext uri="{BB962C8B-B14F-4D97-AF65-F5344CB8AC3E}">
        <p14:creationId xmlns:p14="http://schemas.microsoft.com/office/powerpoint/2010/main" val="1034033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Guidance document that we have prepared for LHDs to help them with identifying potential vaccinators.</a:t>
            </a:r>
          </a:p>
        </p:txBody>
      </p:sp>
      <p:sp>
        <p:nvSpPr>
          <p:cNvPr id="4" name="Slide Number Placeholder 3"/>
          <p:cNvSpPr>
            <a:spLocks noGrp="1"/>
          </p:cNvSpPr>
          <p:nvPr>
            <p:ph type="sldNum" sz="quarter" idx="5"/>
          </p:nvPr>
        </p:nvSpPr>
        <p:spPr/>
        <p:txBody>
          <a:bodyPr/>
          <a:lstStyle/>
          <a:p>
            <a:fld id="{AC3C0D9E-AA20-48B0-978D-B6DC4A0B242E}" type="slidenum">
              <a:rPr lang="en-US" smtClean="0"/>
              <a:t>32</a:t>
            </a:fld>
            <a:endParaRPr lang="en-US"/>
          </a:p>
        </p:txBody>
      </p:sp>
    </p:spTree>
    <p:extLst>
      <p:ext uri="{BB962C8B-B14F-4D97-AF65-F5344CB8AC3E}">
        <p14:creationId xmlns:p14="http://schemas.microsoft.com/office/powerpoint/2010/main" val="119424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we are not open for registration for CPCA members yet, we want to share information that will help you be ready when it is time to register. We are preparing a number of job aids to assist with the issue. </a:t>
            </a:r>
          </a:p>
        </p:txBody>
      </p:sp>
      <p:sp>
        <p:nvSpPr>
          <p:cNvPr id="4" name="Slide Number Placeholder 3"/>
          <p:cNvSpPr>
            <a:spLocks noGrp="1"/>
          </p:cNvSpPr>
          <p:nvPr>
            <p:ph type="sldNum" sz="quarter" idx="5"/>
          </p:nvPr>
        </p:nvSpPr>
        <p:spPr/>
        <p:txBody>
          <a:bodyPr/>
          <a:lstStyle/>
          <a:p>
            <a:fld id="{AC3C0D9E-AA20-48B0-978D-B6DC4A0B242E}" type="slidenum">
              <a:rPr lang="en-US" smtClean="0"/>
              <a:t>34</a:t>
            </a:fld>
            <a:endParaRPr lang="en-US"/>
          </a:p>
        </p:txBody>
      </p:sp>
    </p:spTree>
    <p:extLst>
      <p:ext uri="{BB962C8B-B14F-4D97-AF65-F5344CB8AC3E}">
        <p14:creationId xmlns:p14="http://schemas.microsoft.com/office/powerpoint/2010/main" val="3899796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Enrollment process includes a number of steps: providing key information, agreeing to federal provider agreements, completing training elements, providing population information, acknowledging storage and capacity.</a:t>
            </a:r>
          </a:p>
        </p:txBody>
      </p:sp>
      <p:sp>
        <p:nvSpPr>
          <p:cNvPr id="4" name="Slide Number Placeholder 3"/>
          <p:cNvSpPr>
            <a:spLocks noGrp="1"/>
          </p:cNvSpPr>
          <p:nvPr>
            <p:ph type="sldNum" sz="quarter" idx="5"/>
          </p:nvPr>
        </p:nvSpPr>
        <p:spPr/>
        <p:txBody>
          <a:bodyPr/>
          <a:lstStyle/>
          <a:p>
            <a:fld id="{AC3C0D9E-AA20-48B0-978D-B6DC4A0B242E}" type="slidenum">
              <a:rPr lang="en-US" smtClean="0"/>
              <a:t>35</a:t>
            </a:fld>
            <a:endParaRPr lang="en-US"/>
          </a:p>
        </p:txBody>
      </p:sp>
    </p:spTree>
    <p:extLst>
      <p:ext uri="{BB962C8B-B14F-4D97-AF65-F5344CB8AC3E}">
        <p14:creationId xmlns:p14="http://schemas.microsoft.com/office/powerpoint/2010/main" val="163522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using </a:t>
            </a:r>
            <a:r>
              <a:rPr lang="en-US" err="1"/>
              <a:t>COVIDReadi</a:t>
            </a:r>
            <a:r>
              <a:rPr lang="en-US"/>
              <a:t> to do enrollment.</a:t>
            </a:r>
          </a:p>
        </p:txBody>
      </p:sp>
      <p:sp>
        <p:nvSpPr>
          <p:cNvPr id="4" name="Slide Number Placeholder 3"/>
          <p:cNvSpPr>
            <a:spLocks noGrp="1"/>
          </p:cNvSpPr>
          <p:nvPr>
            <p:ph type="sldNum" sz="quarter" idx="5"/>
          </p:nvPr>
        </p:nvSpPr>
        <p:spPr/>
        <p:txBody>
          <a:bodyPr/>
          <a:lstStyle/>
          <a:p>
            <a:fld id="{AC3C0D9E-AA20-48B0-978D-B6DC4A0B242E}" type="slidenum">
              <a:rPr lang="en-US" smtClean="0"/>
              <a:t>36</a:t>
            </a:fld>
            <a:endParaRPr lang="en-US"/>
          </a:p>
        </p:txBody>
      </p:sp>
    </p:spTree>
    <p:extLst>
      <p:ext uri="{BB962C8B-B14F-4D97-AF65-F5344CB8AC3E}">
        <p14:creationId xmlns:p14="http://schemas.microsoft.com/office/powerpoint/2010/main" val="2914396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Every person needs to register for their own account and have their email verified before adding information. A great feature of the system is that you can send invitations to others in the organization to facilitate sign up. </a:t>
            </a:r>
          </a:p>
        </p:txBody>
      </p:sp>
      <p:sp>
        <p:nvSpPr>
          <p:cNvPr id="4" name="Slide Number Placeholder 3"/>
          <p:cNvSpPr>
            <a:spLocks noGrp="1"/>
          </p:cNvSpPr>
          <p:nvPr>
            <p:ph type="sldNum" sz="quarter" idx="5"/>
          </p:nvPr>
        </p:nvSpPr>
        <p:spPr/>
        <p:txBody>
          <a:bodyPr/>
          <a:lstStyle/>
          <a:p>
            <a:fld id="{AC3C0D9E-AA20-48B0-978D-B6DC4A0B242E}" type="slidenum">
              <a:rPr lang="en-US" smtClean="0"/>
              <a:t>37</a:t>
            </a:fld>
            <a:endParaRPr lang="en-US"/>
          </a:p>
        </p:txBody>
      </p:sp>
    </p:spTree>
    <p:extLst>
      <p:ext uri="{BB962C8B-B14F-4D97-AF65-F5344CB8AC3E}">
        <p14:creationId xmlns:p14="http://schemas.microsoft.com/office/powerpoint/2010/main" val="1201577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a few screen shots of the system. Once the Chief Medical Officer and Chief Financial Officer have completed Section A and signed the agreement, then individual locations can be added.  You will need to have information on populations served, peak influenza administration, and storage and handling capacity. </a:t>
            </a:r>
          </a:p>
        </p:txBody>
      </p:sp>
      <p:sp>
        <p:nvSpPr>
          <p:cNvPr id="4" name="Slide Number Placeholder 3"/>
          <p:cNvSpPr>
            <a:spLocks noGrp="1"/>
          </p:cNvSpPr>
          <p:nvPr>
            <p:ph type="sldNum" sz="quarter" idx="5"/>
          </p:nvPr>
        </p:nvSpPr>
        <p:spPr/>
        <p:txBody>
          <a:bodyPr/>
          <a:lstStyle/>
          <a:p>
            <a:fld id="{AC3C0D9E-AA20-48B0-978D-B6DC4A0B242E}" type="slidenum">
              <a:rPr lang="en-US" smtClean="0"/>
              <a:t>38</a:t>
            </a:fld>
            <a:endParaRPr lang="en-US"/>
          </a:p>
        </p:txBody>
      </p:sp>
    </p:spTree>
    <p:extLst>
      <p:ext uri="{BB962C8B-B14F-4D97-AF65-F5344CB8AC3E}">
        <p14:creationId xmlns:p14="http://schemas.microsoft.com/office/powerpoint/2010/main" val="1465822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3C0D9E-AA20-48B0-978D-B6DC4A0B242E}" type="slidenum">
              <a:rPr lang="en-US" smtClean="0"/>
              <a:t>39</a:t>
            </a:fld>
            <a:endParaRPr lang="en-US"/>
          </a:p>
        </p:txBody>
      </p:sp>
    </p:spTree>
    <p:extLst>
      <p:ext uri="{BB962C8B-B14F-4D97-AF65-F5344CB8AC3E}">
        <p14:creationId xmlns:p14="http://schemas.microsoft.com/office/powerpoint/2010/main" val="426876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Additional points to mention: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a:t>We</a:t>
            </a:r>
            <a:r>
              <a:rPr lang="en-US"/>
              <a:t> will be reviewing these in batches on a weekly basis starting the Monday after they’re due; important to get your plan in on time.</a:t>
            </a:r>
          </a:p>
          <a:p>
            <a:pPr marL="171450" indent="-171450">
              <a:buFont typeface="Arial" panose="020B0604020202020204" pitchFamily="34" charset="0"/>
              <a:buChar char="•"/>
              <a:defRPr/>
            </a:pPr>
            <a:r>
              <a:rPr lang="en-US"/>
              <a:t>Feedback report will be provided to LHD by field rep via email, phone, or in person.</a:t>
            </a:r>
          </a:p>
          <a:p>
            <a:pPr marL="171450" indent="-171450">
              <a:buFont typeface="Arial" panose="020B0604020202020204" pitchFamily="34" charset="0"/>
              <a:buChar char="•"/>
              <a:defRPr/>
            </a:pPr>
            <a:r>
              <a:rPr lang="en-US"/>
              <a:t>Revised plans due 2 calendar weeks after meeting with rep.</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a:p>
        </p:txBody>
      </p:sp>
      <p:sp>
        <p:nvSpPr>
          <p:cNvPr id="4" name="Slide Number Placeholder 3"/>
          <p:cNvSpPr>
            <a:spLocks noGrp="1"/>
          </p:cNvSpPr>
          <p:nvPr>
            <p:ph type="sldNum" sz="quarter" idx="10"/>
          </p:nvPr>
        </p:nvSpPr>
        <p:spPr/>
        <p:txBody>
          <a:bodyPr/>
          <a:lstStyle/>
          <a:p>
            <a:pPr>
              <a:defRPr/>
            </a:pPr>
            <a:fld id="{18AAAF19-1EE3-49AD-8B8F-D6298DF5A3CD}" type="slidenum">
              <a:rPr lang="en-US" smtClean="0"/>
              <a:pPr>
                <a:defRPr/>
              </a:pPr>
              <a:t>2</a:t>
            </a:fld>
            <a:endParaRPr lang="en-US"/>
          </a:p>
        </p:txBody>
      </p:sp>
    </p:spTree>
    <p:extLst>
      <p:ext uri="{BB962C8B-B14F-4D97-AF65-F5344CB8AC3E}">
        <p14:creationId xmlns:p14="http://schemas.microsoft.com/office/powerpoint/2010/main" val="800563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Additional points to mention: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a:t>We</a:t>
            </a:r>
            <a:r>
              <a:rPr lang="en-US"/>
              <a:t> will be reviewing these in batches on a weekly basis starting the Monday after they’re due; important to get your plan in on time.</a:t>
            </a:r>
          </a:p>
          <a:p>
            <a:pPr marL="171450" indent="-171450">
              <a:buFont typeface="Arial" panose="020B0604020202020204" pitchFamily="34" charset="0"/>
              <a:buChar char="•"/>
              <a:defRPr/>
            </a:pPr>
            <a:r>
              <a:rPr lang="en-US"/>
              <a:t>Feedback report will be provided to LHD by field rep via email, phone, or in person.</a:t>
            </a:r>
          </a:p>
          <a:p>
            <a:pPr marL="171450" indent="-171450">
              <a:buFont typeface="Arial" panose="020B0604020202020204" pitchFamily="34" charset="0"/>
              <a:buChar char="•"/>
              <a:defRPr/>
            </a:pPr>
            <a:r>
              <a:rPr lang="en-US"/>
              <a:t>Revised plans due 2 calendar weeks after meeting with rep.</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a:p>
        </p:txBody>
      </p:sp>
      <p:sp>
        <p:nvSpPr>
          <p:cNvPr id="4" name="Slide Number Placeholder 3"/>
          <p:cNvSpPr>
            <a:spLocks noGrp="1"/>
          </p:cNvSpPr>
          <p:nvPr>
            <p:ph type="sldNum" sz="quarter" idx="10"/>
          </p:nvPr>
        </p:nvSpPr>
        <p:spPr/>
        <p:txBody>
          <a:bodyPr/>
          <a:lstStyle/>
          <a:p>
            <a:pPr>
              <a:defRPr/>
            </a:pPr>
            <a:fld id="{18AAAF19-1EE3-49AD-8B8F-D6298DF5A3CD}" type="slidenum">
              <a:rPr lang="en-US" smtClean="0"/>
              <a:pPr>
                <a:defRPr/>
              </a:pPr>
              <a:t>3</a:t>
            </a:fld>
            <a:endParaRPr lang="en-US"/>
          </a:p>
        </p:txBody>
      </p:sp>
    </p:spTree>
    <p:extLst>
      <p:ext uri="{BB962C8B-B14F-4D97-AF65-F5344CB8AC3E}">
        <p14:creationId xmlns:p14="http://schemas.microsoft.com/office/powerpoint/2010/main" val="727336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Additional points to mention: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a:t>We</a:t>
            </a:r>
            <a:r>
              <a:rPr lang="en-US"/>
              <a:t> will be reviewing these in batches on a weekly basis starting the Monday after they’re due; important to get your plan in on time.</a:t>
            </a:r>
          </a:p>
          <a:p>
            <a:pPr marL="171450" indent="-171450">
              <a:buFont typeface="Arial" panose="020B0604020202020204" pitchFamily="34" charset="0"/>
              <a:buChar char="•"/>
              <a:defRPr/>
            </a:pPr>
            <a:r>
              <a:rPr lang="en-US"/>
              <a:t>Feedback report will be provided to LHD by field rep via email, phone, or in person.</a:t>
            </a:r>
          </a:p>
          <a:p>
            <a:pPr marL="171450" indent="-171450">
              <a:buFont typeface="Arial" panose="020B0604020202020204" pitchFamily="34" charset="0"/>
              <a:buChar char="•"/>
              <a:defRPr/>
            </a:pPr>
            <a:r>
              <a:rPr lang="en-US"/>
              <a:t>Revised plans due 2 calendar weeks after meeting with rep.</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a:p>
        </p:txBody>
      </p:sp>
      <p:sp>
        <p:nvSpPr>
          <p:cNvPr id="4" name="Slide Number Placeholder 3"/>
          <p:cNvSpPr>
            <a:spLocks noGrp="1"/>
          </p:cNvSpPr>
          <p:nvPr>
            <p:ph type="sldNum" sz="quarter" idx="10"/>
          </p:nvPr>
        </p:nvSpPr>
        <p:spPr/>
        <p:txBody>
          <a:bodyPr/>
          <a:lstStyle/>
          <a:p>
            <a:pPr>
              <a:defRPr/>
            </a:pPr>
            <a:fld id="{18AAAF19-1EE3-49AD-8B8F-D6298DF5A3CD}" type="slidenum">
              <a:rPr lang="en-US" smtClean="0"/>
              <a:pPr>
                <a:defRPr/>
              </a:pPr>
              <a:t>4</a:t>
            </a:fld>
            <a:endParaRPr lang="en-US"/>
          </a:p>
        </p:txBody>
      </p:sp>
    </p:spTree>
    <p:extLst>
      <p:ext uri="{BB962C8B-B14F-4D97-AF65-F5344CB8AC3E}">
        <p14:creationId xmlns:p14="http://schemas.microsoft.com/office/powerpoint/2010/main" val="940436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Additional points to mention: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a:t>We</a:t>
            </a:r>
            <a:r>
              <a:rPr lang="en-US"/>
              <a:t> will be reviewing these in batches on a weekly basis starting the Monday after they’re due; important to get your plan in on time.</a:t>
            </a:r>
          </a:p>
          <a:p>
            <a:pPr marL="171450" indent="-171450">
              <a:buFont typeface="Arial" panose="020B0604020202020204" pitchFamily="34" charset="0"/>
              <a:buChar char="•"/>
              <a:defRPr/>
            </a:pPr>
            <a:r>
              <a:rPr lang="en-US"/>
              <a:t>Feedback report will be provided to LHD by field rep via email, phone, or in person.</a:t>
            </a:r>
          </a:p>
          <a:p>
            <a:pPr marL="171450" indent="-171450">
              <a:buFont typeface="Arial" panose="020B0604020202020204" pitchFamily="34" charset="0"/>
              <a:buChar char="•"/>
              <a:defRPr/>
            </a:pPr>
            <a:r>
              <a:rPr lang="en-US"/>
              <a:t>Revised plans due 2 calendar weeks after meeting with rep.</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a:p>
        </p:txBody>
      </p:sp>
      <p:sp>
        <p:nvSpPr>
          <p:cNvPr id="4" name="Slide Number Placeholder 3"/>
          <p:cNvSpPr>
            <a:spLocks noGrp="1"/>
          </p:cNvSpPr>
          <p:nvPr>
            <p:ph type="sldNum" sz="quarter" idx="10"/>
          </p:nvPr>
        </p:nvSpPr>
        <p:spPr/>
        <p:txBody>
          <a:bodyPr/>
          <a:lstStyle/>
          <a:p>
            <a:pPr>
              <a:defRPr/>
            </a:pPr>
            <a:fld id="{18AAAF19-1EE3-49AD-8B8F-D6298DF5A3CD}" type="slidenum">
              <a:rPr lang="en-US" smtClean="0"/>
              <a:pPr>
                <a:defRPr/>
              </a:pPr>
              <a:t>5</a:t>
            </a:fld>
            <a:endParaRPr lang="en-US"/>
          </a:p>
        </p:txBody>
      </p:sp>
    </p:spTree>
    <p:extLst>
      <p:ext uri="{BB962C8B-B14F-4D97-AF65-F5344CB8AC3E}">
        <p14:creationId xmlns:p14="http://schemas.microsoft.com/office/powerpoint/2010/main" val="2443398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Additional points to mention: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a:t>We</a:t>
            </a:r>
            <a:r>
              <a:rPr lang="en-US"/>
              <a:t> will be reviewing these in batches on a weekly basis starting the Monday after they’re due; important to get your plan in on time.</a:t>
            </a:r>
          </a:p>
          <a:p>
            <a:pPr marL="171450" indent="-171450">
              <a:buFont typeface="Arial" panose="020B0604020202020204" pitchFamily="34" charset="0"/>
              <a:buChar char="•"/>
              <a:defRPr/>
            </a:pPr>
            <a:r>
              <a:rPr lang="en-US"/>
              <a:t>Feedback report will be provided to LHD by field rep via email, phone, or in person.</a:t>
            </a:r>
          </a:p>
          <a:p>
            <a:pPr marL="171450" indent="-171450">
              <a:buFont typeface="Arial" panose="020B0604020202020204" pitchFamily="34" charset="0"/>
              <a:buChar char="•"/>
              <a:defRPr/>
            </a:pPr>
            <a:r>
              <a:rPr lang="en-US"/>
              <a:t>Revised plans due 2 calendar weeks after meeting with rep.</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a:p>
        </p:txBody>
      </p:sp>
      <p:sp>
        <p:nvSpPr>
          <p:cNvPr id="4" name="Slide Number Placeholder 3"/>
          <p:cNvSpPr>
            <a:spLocks noGrp="1"/>
          </p:cNvSpPr>
          <p:nvPr>
            <p:ph type="sldNum" sz="quarter" idx="10"/>
          </p:nvPr>
        </p:nvSpPr>
        <p:spPr/>
        <p:txBody>
          <a:bodyPr/>
          <a:lstStyle/>
          <a:p>
            <a:pPr>
              <a:defRPr/>
            </a:pPr>
            <a:fld id="{18AAAF19-1EE3-49AD-8B8F-D6298DF5A3CD}" type="slidenum">
              <a:rPr lang="en-US" smtClean="0"/>
              <a:pPr>
                <a:defRPr/>
              </a:pPr>
              <a:t>6</a:t>
            </a:fld>
            <a:endParaRPr lang="en-US"/>
          </a:p>
        </p:txBody>
      </p:sp>
    </p:spTree>
    <p:extLst>
      <p:ext uri="{BB962C8B-B14F-4D97-AF65-F5344CB8AC3E}">
        <p14:creationId xmlns:p14="http://schemas.microsoft.com/office/powerpoint/2010/main" val="2621796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Additional points to mention: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a:t>We</a:t>
            </a:r>
            <a:r>
              <a:rPr lang="en-US"/>
              <a:t> will be reviewing these in batches on a weekly basis starting the Monday after they’re due; important to get your plan in on time.</a:t>
            </a:r>
          </a:p>
          <a:p>
            <a:pPr marL="171450" indent="-171450">
              <a:buFont typeface="Arial" panose="020B0604020202020204" pitchFamily="34" charset="0"/>
              <a:buChar char="•"/>
              <a:defRPr/>
            </a:pPr>
            <a:r>
              <a:rPr lang="en-US"/>
              <a:t>Feedback report will be provided to LHD by field rep via email, phone, or in person.</a:t>
            </a:r>
          </a:p>
          <a:p>
            <a:pPr marL="171450" indent="-171450">
              <a:buFont typeface="Arial" panose="020B0604020202020204" pitchFamily="34" charset="0"/>
              <a:buChar char="•"/>
              <a:defRPr/>
            </a:pPr>
            <a:r>
              <a:rPr lang="en-US"/>
              <a:t>Revised plans due 2 calendar weeks after meeting with rep.</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a:p>
        </p:txBody>
      </p:sp>
      <p:sp>
        <p:nvSpPr>
          <p:cNvPr id="4" name="Slide Number Placeholder 3"/>
          <p:cNvSpPr>
            <a:spLocks noGrp="1"/>
          </p:cNvSpPr>
          <p:nvPr>
            <p:ph type="sldNum" sz="quarter" idx="10"/>
          </p:nvPr>
        </p:nvSpPr>
        <p:spPr/>
        <p:txBody>
          <a:bodyPr/>
          <a:lstStyle/>
          <a:p>
            <a:pPr>
              <a:defRPr/>
            </a:pPr>
            <a:fld id="{18AAAF19-1EE3-49AD-8B8F-D6298DF5A3CD}" type="slidenum">
              <a:rPr lang="en-US" smtClean="0"/>
              <a:pPr>
                <a:defRPr/>
              </a:pPr>
              <a:t>7</a:t>
            </a:fld>
            <a:endParaRPr lang="en-US"/>
          </a:p>
        </p:txBody>
      </p:sp>
    </p:spTree>
    <p:extLst>
      <p:ext uri="{BB962C8B-B14F-4D97-AF65-F5344CB8AC3E}">
        <p14:creationId xmlns:p14="http://schemas.microsoft.com/office/powerpoint/2010/main" val="646831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Additional points to mention: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a:t>We</a:t>
            </a:r>
            <a:r>
              <a:rPr lang="en-US"/>
              <a:t> will be reviewing these in batches on a weekly basis starting the Monday after they’re due; important to get your plan in on time.</a:t>
            </a:r>
          </a:p>
          <a:p>
            <a:pPr marL="171450" indent="-171450">
              <a:buFont typeface="Arial" panose="020B0604020202020204" pitchFamily="34" charset="0"/>
              <a:buChar char="•"/>
              <a:defRPr/>
            </a:pPr>
            <a:r>
              <a:rPr lang="en-US"/>
              <a:t>Feedback report will be provided to LHD by field rep via email, phone, or in person.</a:t>
            </a:r>
          </a:p>
          <a:p>
            <a:pPr marL="171450" indent="-171450">
              <a:buFont typeface="Arial" panose="020B0604020202020204" pitchFamily="34" charset="0"/>
              <a:buChar char="•"/>
              <a:defRPr/>
            </a:pPr>
            <a:r>
              <a:rPr lang="en-US"/>
              <a:t>Revised plans due 2 calendar weeks after meeting with rep.</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a:p>
        </p:txBody>
      </p:sp>
      <p:sp>
        <p:nvSpPr>
          <p:cNvPr id="4" name="Slide Number Placeholder 3"/>
          <p:cNvSpPr>
            <a:spLocks noGrp="1"/>
          </p:cNvSpPr>
          <p:nvPr>
            <p:ph type="sldNum" sz="quarter" idx="10"/>
          </p:nvPr>
        </p:nvSpPr>
        <p:spPr/>
        <p:txBody>
          <a:bodyPr/>
          <a:lstStyle/>
          <a:p>
            <a:pPr>
              <a:defRPr/>
            </a:pPr>
            <a:fld id="{18AAAF19-1EE3-49AD-8B8F-D6298DF5A3CD}" type="slidenum">
              <a:rPr lang="en-US" smtClean="0"/>
              <a:pPr>
                <a:defRPr/>
              </a:pPr>
              <a:t>14</a:t>
            </a:fld>
            <a:endParaRPr lang="en-US"/>
          </a:p>
        </p:txBody>
      </p:sp>
    </p:spTree>
    <p:extLst>
      <p:ext uri="{BB962C8B-B14F-4D97-AF65-F5344CB8AC3E}">
        <p14:creationId xmlns:p14="http://schemas.microsoft.com/office/powerpoint/2010/main" val="4164901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AAAF19-1EE3-49AD-8B8F-D6298DF5A3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6097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43169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99890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81714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666828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0841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82661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828801"/>
            <a:ext cx="50800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828801"/>
            <a:ext cx="50800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6624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7230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95328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798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41964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736920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28080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2162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0000" y="274639"/>
            <a:ext cx="2692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39"/>
            <a:ext cx="78740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3131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769600" cy="1143000"/>
          </a:xfrm>
        </p:spPr>
        <p:txBody>
          <a:bodyPr/>
          <a:lstStyle/>
          <a:p>
            <a:r>
              <a:rPr lang="en-US"/>
              <a:t>Click to edit Master title style</a:t>
            </a:r>
          </a:p>
        </p:txBody>
      </p:sp>
      <p:sp>
        <p:nvSpPr>
          <p:cNvPr id="3" name="Text Placeholder 2"/>
          <p:cNvSpPr>
            <a:spLocks noGrp="1"/>
          </p:cNvSpPr>
          <p:nvPr>
            <p:ph type="body" sz="half" idx="1"/>
          </p:nvPr>
        </p:nvSpPr>
        <p:spPr>
          <a:xfrm>
            <a:off x="1219200" y="1828801"/>
            <a:ext cx="50800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828801"/>
            <a:ext cx="50800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56323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340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46800" y="1600200"/>
            <a:ext cx="5334000"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46800" y="4076700"/>
            <a:ext cx="5334000"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933620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336800" y="76200"/>
            <a:ext cx="9855200" cy="1143000"/>
          </a:xfrm>
        </p:spPr>
        <p:txBody>
          <a:bodyPr/>
          <a:lstStyle/>
          <a:p>
            <a:r>
              <a:rPr lang="en-US"/>
              <a:t>Click to edit Master title style</a:t>
            </a:r>
          </a:p>
        </p:txBody>
      </p:sp>
      <p:sp>
        <p:nvSpPr>
          <p:cNvPr id="3" name="Table Placeholder 2"/>
          <p:cNvSpPr>
            <a:spLocks noGrp="1"/>
          </p:cNvSpPr>
          <p:nvPr>
            <p:ph type="tbl" idx="1"/>
          </p:nvPr>
        </p:nvSpPr>
        <p:spPr>
          <a:xfrm>
            <a:off x="1930400" y="1600200"/>
            <a:ext cx="9652000" cy="4800600"/>
          </a:xfrm>
        </p:spPr>
        <p:txBody>
          <a:bodyPr rtlCol="0">
            <a:normAutofit/>
          </a:bodyPr>
          <a:lstStyle/>
          <a:p>
            <a:pPr lvl="0"/>
            <a:endParaRPr lang="en-US" noProof="0"/>
          </a:p>
        </p:txBody>
      </p:sp>
    </p:spTree>
    <p:extLst>
      <p:ext uri="{BB962C8B-B14F-4D97-AF65-F5344CB8AC3E}">
        <p14:creationId xmlns:p14="http://schemas.microsoft.com/office/powerpoint/2010/main" val="149612611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55911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27871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21706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6073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48563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49414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74944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7150913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12800" y="274638"/>
            <a:ext cx="1076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219200" y="1828801"/>
            <a:ext cx="103632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3236" name="Rectangle 15"/>
          <p:cNvSpPr txBox="1">
            <a:spLocks noGrp="1" noChangeArrowheads="1"/>
          </p:cNvSpPr>
          <p:nvPr userDrawn="1"/>
        </p:nvSpPr>
        <p:spPr bwMode="auto">
          <a:xfrm>
            <a:off x="6299200" y="6340476"/>
            <a:ext cx="5486400" cy="365125"/>
          </a:xfrm>
          <a:prstGeom prst="rect">
            <a:avLst/>
          </a:prstGeom>
          <a:noFill/>
          <a:ln>
            <a:noFill/>
          </a:ln>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eaLnBrk="0" fontAlgn="base" hangingPunct="0">
              <a:spcBef>
                <a:spcPct val="0"/>
              </a:spcBef>
              <a:spcAft>
                <a:spcPct val="0"/>
              </a:spcAft>
              <a:defRPr/>
            </a:pPr>
            <a:r>
              <a:rPr lang="en-US" sz="1000" b="1" i="1">
                <a:solidFill>
                  <a:srgbClr val="0070C0"/>
                </a:solidFill>
              </a:rPr>
              <a:t>California Department of Public Health</a:t>
            </a:r>
          </a:p>
        </p:txBody>
      </p:sp>
      <p:cxnSp>
        <p:nvCxnSpPr>
          <p:cNvPr id="8" name="Straight Connector 7"/>
          <p:cNvCxnSpPr/>
          <p:nvPr userDrawn="1"/>
        </p:nvCxnSpPr>
        <p:spPr>
          <a:xfrm>
            <a:off x="6299200" y="6400800"/>
            <a:ext cx="5486400" cy="1588"/>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030" name="Straight Arrow Connector 4"/>
          <p:cNvCxnSpPr>
            <a:cxnSpLocks noChangeShapeType="1"/>
          </p:cNvCxnSpPr>
          <p:nvPr userDrawn="1"/>
        </p:nvCxnSpPr>
        <p:spPr bwMode="auto">
          <a:xfrm>
            <a:off x="0" y="1524000"/>
            <a:ext cx="10363200" cy="1588"/>
          </a:xfrm>
          <a:prstGeom prst="straightConnector1">
            <a:avLst/>
          </a:prstGeom>
          <a:noFill/>
          <a:ln w="38100" algn="ctr">
            <a:solidFill>
              <a:srgbClr val="F29B1A"/>
            </a:solidFill>
            <a:round/>
            <a:headEnd/>
            <a:tailEnd type="arrow" w="med" len="med"/>
          </a:ln>
          <a:effectLst>
            <a:outerShdw dist="20000" dir="5400000" rotWithShape="0">
              <a:srgbClr val="000000">
                <a:alpha val="37999"/>
              </a:srgbClr>
            </a:outerShdw>
          </a:effectLst>
        </p:spPr>
      </p:cxnSp>
      <p:cxnSp>
        <p:nvCxnSpPr>
          <p:cNvPr id="1031" name="Straight Arrow Connector 5"/>
          <p:cNvCxnSpPr>
            <a:cxnSpLocks noChangeShapeType="1"/>
          </p:cNvCxnSpPr>
          <p:nvPr userDrawn="1"/>
        </p:nvCxnSpPr>
        <p:spPr bwMode="auto">
          <a:xfrm rot="5400000">
            <a:off x="-2478351" y="2781036"/>
            <a:ext cx="5564188" cy="2116"/>
          </a:xfrm>
          <a:prstGeom prst="straightConnector1">
            <a:avLst/>
          </a:prstGeom>
          <a:noFill/>
          <a:ln w="38100" algn="ctr">
            <a:solidFill>
              <a:srgbClr val="479133"/>
            </a:solidFill>
            <a:round/>
            <a:headEnd/>
            <a:tailEnd type="arrow" w="med" len="med"/>
          </a:ln>
          <a:effectLst>
            <a:outerShdw dist="20000" dir="5400000" rotWithShape="0">
              <a:srgbClr val="000000">
                <a:alpha val="37999"/>
              </a:srgbClr>
            </a:outerShdw>
          </a:effectLst>
        </p:spPr>
      </p:cxnSp>
      <p:cxnSp>
        <p:nvCxnSpPr>
          <p:cNvPr id="1032" name="Straight Arrow Connector 6"/>
          <p:cNvCxnSpPr>
            <a:cxnSpLocks noChangeShapeType="1"/>
          </p:cNvCxnSpPr>
          <p:nvPr userDrawn="1"/>
        </p:nvCxnSpPr>
        <p:spPr bwMode="auto">
          <a:xfrm rot="5400000">
            <a:off x="-1983051" y="2590536"/>
            <a:ext cx="5183188" cy="2116"/>
          </a:xfrm>
          <a:prstGeom prst="straightConnector1">
            <a:avLst/>
          </a:prstGeom>
          <a:noFill/>
          <a:ln w="38100" algn="ctr">
            <a:solidFill>
              <a:srgbClr val="0070C0"/>
            </a:solidFill>
            <a:round/>
            <a:headEnd/>
            <a:tailEnd type="arrow" w="med" len="med"/>
          </a:ln>
          <a:effectLst>
            <a:outerShdw dist="20000" dir="5400000" rotWithShape="0">
              <a:srgbClr val="000000">
                <a:alpha val="37999"/>
              </a:srgbClr>
            </a:outerShdw>
          </a:effectLst>
        </p:spPr>
      </p:cxnSp>
      <p:pic>
        <p:nvPicPr>
          <p:cNvPr id="1033" name="Picture 7" descr="Logo-CDPH #1"/>
          <p:cNvPicPr>
            <a:picLocks noChangeAspect="1" noChangeArrowheads="1"/>
          </p:cNvPicPr>
          <p:nvPr userDrawn="1"/>
        </p:nvPicPr>
        <p:blipFill>
          <a:blip r:embed="rId16">
            <a:clrChange>
              <a:clrFrom>
                <a:srgbClr val="FBFBFB"/>
              </a:clrFrom>
              <a:clrTo>
                <a:srgbClr val="FBFBFB">
                  <a:alpha val="0"/>
                </a:srgbClr>
              </a:clrTo>
            </a:clrChange>
          </a:blip>
          <a:srcRect/>
          <a:stretch>
            <a:fillRect/>
          </a:stretch>
        </p:blipFill>
        <p:spPr bwMode="auto">
          <a:xfrm>
            <a:off x="139701" y="5594350"/>
            <a:ext cx="1892300" cy="1187450"/>
          </a:xfrm>
          <a:prstGeom prst="rect">
            <a:avLst/>
          </a:prstGeom>
          <a:noFill/>
          <a:ln w="9525">
            <a:noFill/>
            <a:miter lim="800000"/>
            <a:headEnd/>
            <a:tailEnd/>
          </a:ln>
        </p:spPr>
      </p:pic>
    </p:spTree>
    <p:extLst>
      <p:ext uri="{BB962C8B-B14F-4D97-AF65-F5344CB8AC3E}">
        <p14:creationId xmlns:p14="http://schemas.microsoft.com/office/powerpoint/2010/main" val="78519938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sv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post.ca.gov/Portals/0/post_docs/hiring/le-employment-stats.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B78FD6-4978-4E44-8AAF-30CA82F6B8D2}"/>
              </a:ext>
            </a:extLst>
          </p:cNvPr>
          <p:cNvSpPr>
            <a:spLocks noGrp="1"/>
          </p:cNvSpPr>
          <p:nvPr>
            <p:ph idx="1"/>
          </p:nvPr>
        </p:nvSpPr>
        <p:spPr>
          <a:xfrm>
            <a:off x="914400" y="2398040"/>
            <a:ext cx="10709563" cy="1632422"/>
          </a:xfrm>
        </p:spPr>
        <p:txBody>
          <a:bodyPr/>
          <a:lstStyle/>
          <a:p>
            <a:pPr marL="0" indent="0" algn="ctr">
              <a:buNone/>
            </a:pPr>
            <a:r>
              <a:rPr lang="en-US" sz="4400" b="1">
                <a:latin typeface="Century Gothic"/>
              </a:rPr>
              <a:t>California COVID-19 Vaccine Planning</a:t>
            </a:r>
          </a:p>
          <a:p>
            <a:pPr marL="0" indent="0" algn="ctr">
              <a:buNone/>
            </a:pPr>
            <a:r>
              <a:rPr lang="en-US">
                <a:latin typeface="Century Gothic"/>
              </a:rPr>
              <a:t>November 13, 2020</a:t>
            </a:r>
          </a:p>
        </p:txBody>
      </p:sp>
    </p:spTree>
    <p:extLst>
      <p:ext uri="{BB962C8B-B14F-4D97-AF65-F5344CB8AC3E}">
        <p14:creationId xmlns:p14="http://schemas.microsoft.com/office/powerpoint/2010/main" val="1386880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56497-AD93-4125-9755-23378FF8F4CE}"/>
              </a:ext>
            </a:extLst>
          </p:cNvPr>
          <p:cNvSpPr>
            <a:spLocks noGrp="1"/>
          </p:cNvSpPr>
          <p:nvPr>
            <p:ph type="title"/>
          </p:nvPr>
        </p:nvSpPr>
        <p:spPr/>
        <p:txBody>
          <a:bodyPr/>
          <a:lstStyle/>
          <a:p>
            <a:pPr algn="l">
              <a:lnSpc>
                <a:spcPct val="90000"/>
              </a:lnSpc>
              <a:spcAft>
                <a:spcPts val="600"/>
              </a:spcAft>
            </a:pPr>
            <a:r>
              <a:rPr lang="en-US" sz="4000" b="1">
                <a:latin typeface="Century Gothic"/>
              </a:rPr>
              <a:t>Dataset 2: Licensed Healthcare Workforce </a:t>
            </a:r>
            <a:br>
              <a:rPr lang="en-US" sz="4000" b="1">
                <a:latin typeface="Century Gothic"/>
              </a:rPr>
            </a:br>
            <a:r>
              <a:rPr lang="en-US" sz="4000" b="1">
                <a:latin typeface="Century Gothic"/>
              </a:rPr>
              <a:t>by Facility</a:t>
            </a:r>
            <a:endParaRPr lang="en-US" sz="4000"/>
          </a:p>
        </p:txBody>
      </p:sp>
      <p:pic>
        <p:nvPicPr>
          <p:cNvPr id="5" name="Picture 5">
            <a:extLst>
              <a:ext uri="{FF2B5EF4-FFF2-40B4-BE49-F238E27FC236}">
                <a16:creationId xmlns:a16="http://schemas.microsoft.com/office/drawing/2014/main" id="{AE15ABCF-C067-44A2-8C53-A39EB9C37A16}"/>
              </a:ext>
            </a:extLst>
          </p:cNvPr>
          <p:cNvPicPr>
            <a:picLocks noGrp="1" noChangeAspect="1"/>
          </p:cNvPicPr>
          <p:nvPr>
            <p:ph sz="half" idx="1"/>
          </p:nvPr>
        </p:nvPicPr>
        <p:blipFill rotWithShape="1">
          <a:blip r:embed="rId2"/>
          <a:srcRect l="13126" t="1376" r="13472" b="917"/>
          <a:stretch/>
        </p:blipFill>
        <p:spPr>
          <a:xfrm>
            <a:off x="1286720" y="1773470"/>
            <a:ext cx="4098665" cy="4109012"/>
          </a:xfrm>
        </p:spPr>
      </p:pic>
      <p:pic>
        <p:nvPicPr>
          <p:cNvPr id="6" name="Picture 6">
            <a:extLst>
              <a:ext uri="{FF2B5EF4-FFF2-40B4-BE49-F238E27FC236}">
                <a16:creationId xmlns:a16="http://schemas.microsoft.com/office/drawing/2014/main" id="{93DB3BE5-6A4B-4581-861B-2CC7CE50929E}"/>
              </a:ext>
            </a:extLst>
          </p:cNvPr>
          <p:cNvPicPr>
            <a:picLocks noGrp="1" noChangeAspect="1"/>
          </p:cNvPicPr>
          <p:nvPr>
            <p:ph sz="half" idx="2"/>
          </p:nvPr>
        </p:nvPicPr>
        <p:blipFill rotWithShape="1">
          <a:blip r:embed="rId3"/>
          <a:srcRect l="12479" t="688" r="11624" b="1547"/>
          <a:stretch/>
        </p:blipFill>
        <p:spPr>
          <a:xfrm>
            <a:off x="6897868" y="1744535"/>
            <a:ext cx="4285716" cy="4111488"/>
          </a:xfrm>
        </p:spPr>
      </p:pic>
      <p:cxnSp>
        <p:nvCxnSpPr>
          <p:cNvPr id="7" name="Straight Arrow Connector 6">
            <a:extLst>
              <a:ext uri="{FF2B5EF4-FFF2-40B4-BE49-F238E27FC236}">
                <a16:creationId xmlns:a16="http://schemas.microsoft.com/office/drawing/2014/main" id="{D5F82DF5-F556-4772-BEAD-4F2741F676B4}"/>
              </a:ext>
            </a:extLst>
          </p:cNvPr>
          <p:cNvCxnSpPr/>
          <p:nvPr/>
        </p:nvCxnSpPr>
        <p:spPr bwMode="auto">
          <a:xfrm flipH="1">
            <a:off x="6090212" y="2151925"/>
            <a:ext cx="1930" cy="3210044"/>
          </a:xfrm>
          <a:prstGeom prst="straightConnector1">
            <a:avLst/>
          </a:prstGeom>
          <a:ln w="28575">
            <a:solidFill>
              <a:srgbClr val="D68709"/>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08783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pie chart&#10;&#10;Description automatically generated">
            <a:extLst>
              <a:ext uri="{FF2B5EF4-FFF2-40B4-BE49-F238E27FC236}">
                <a16:creationId xmlns:a16="http://schemas.microsoft.com/office/drawing/2014/main" id="{AA491D21-8EA8-4E20-AEAE-344BD4B90F27}"/>
              </a:ext>
            </a:extLst>
          </p:cNvPr>
          <p:cNvPicPr>
            <a:picLocks noChangeAspect="1"/>
          </p:cNvPicPr>
          <p:nvPr/>
        </p:nvPicPr>
        <p:blipFill rotWithShape="1">
          <a:blip r:embed="rId2">
            <a:extLst>
              <a:ext uri="{28A0092B-C50C-407E-A947-70E740481C1C}">
                <a14:useLocalDpi xmlns:a14="http://schemas.microsoft.com/office/drawing/2010/main" val="0"/>
              </a:ext>
            </a:extLst>
          </a:blip>
          <a:srcRect l="18472" t="1109" r="17643" b="1109"/>
          <a:stretch/>
        </p:blipFill>
        <p:spPr>
          <a:xfrm>
            <a:off x="2121764" y="299620"/>
            <a:ext cx="5841508" cy="6258759"/>
          </a:xfrm>
          <a:prstGeom prst="rect">
            <a:avLst/>
          </a:prstGeom>
        </p:spPr>
      </p:pic>
      <p:sp>
        <p:nvSpPr>
          <p:cNvPr id="4" name="TextBox 3">
            <a:extLst>
              <a:ext uri="{FF2B5EF4-FFF2-40B4-BE49-F238E27FC236}">
                <a16:creationId xmlns:a16="http://schemas.microsoft.com/office/drawing/2014/main" id="{6C59EFF0-E3FE-4EC1-835B-C2F8A5D133FD}"/>
              </a:ext>
            </a:extLst>
          </p:cNvPr>
          <p:cNvSpPr txBox="1"/>
          <p:nvPr/>
        </p:nvSpPr>
        <p:spPr>
          <a:xfrm>
            <a:off x="7963272" y="882343"/>
            <a:ext cx="4228728" cy="1938992"/>
          </a:xfrm>
          <a:prstGeom prst="rect">
            <a:avLst/>
          </a:prstGeom>
          <a:solidFill>
            <a:schemeClr val="bg1"/>
          </a:solidFill>
        </p:spPr>
        <p:txBody>
          <a:bodyPr wrap="square" rtlCol="0">
            <a:spAutoFit/>
          </a:bodyPr>
          <a:lstStyle/>
          <a:p>
            <a:r>
              <a:rPr lang="en-US" sz="1600">
                <a:latin typeface="Century Gothic" panose="020B0502020202020204" pitchFamily="34" charset="0"/>
              </a:rPr>
              <a:t>October 2020 Survey of General Acute Care Hospitals -- </a:t>
            </a:r>
          </a:p>
          <a:p>
            <a:endParaRPr lang="en-US" sz="1600">
              <a:latin typeface="Century Gothic" panose="020B0502020202020204" pitchFamily="34" charset="0"/>
              <a:ea typeface="Times New Roman" panose="02020603050405020304" pitchFamily="18" charset="0"/>
            </a:endParaRPr>
          </a:p>
          <a:p>
            <a:r>
              <a:rPr lang="en-US" sz="1400">
                <a:latin typeface="Century Gothic" panose="020B0502020202020204" pitchFamily="34" charset="0"/>
                <a:ea typeface="Times New Roman" panose="02020603050405020304" pitchFamily="18" charset="0"/>
              </a:rPr>
              <a:t>68.83% of hospital staff were classified as being at highest or high risk of exposure (788,820 health care workers out of 1,146,065 total GACH workforce).</a:t>
            </a:r>
            <a:endParaRPr lang="en-US" sz="1400">
              <a:latin typeface="Century Gothic" panose="020B0502020202020204" pitchFamily="34" charset="0"/>
              <a:ea typeface="Calibri" panose="020F0502020204030204" pitchFamily="34" charset="0"/>
            </a:endParaRPr>
          </a:p>
          <a:p>
            <a:endParaRPr lang="en-US" sz="1600">
              <a:latin typeface="Century Gothic" panose="020B0502020202020204" pitchFamily="34" charset="0"/>
            </a:endParaRPr>
          </a:p>
        </p:txBody>
      </p:sp>
    </p:spTree>
    <p:extLst>
      <p:ext uri="{BB962C8B-B14F-4D97-AF65-F5344CB8AC3E}">
        <p14:creationId xmlns:p14="http://schemas.microsoft.com/office/powerpoint/2010/main" val="2737204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SGPie Procedure">
            <a:extLst>
              <a:ext uri="{FF2B5EF4-FFF2-40B4-BE49-F238E27FC236}">
                <a16:creationId xmlns:a16="http://schemas.microsoft.com/office/drawing/2014/main" id="{B350CD66-ABF1-422B-AC31-C5F217FEA2CA}"/>
              </a:ext>
            </a:extLst>
          </p:cNvPr>
          <p:cNvPicPr/>
          <p:nvPr/>
        </p:nvPicPr>
        <p:blipFill rotWithShape="1">
          <a:blip r:embed="rId2">
            <a:extLst>
              <a:ext uri="{28A0092B-C50C-407E-A947-70E740481C1C}">
                <a14:useLocalDpi xmlns:a14="http://schemas.microsoft.com/office/drawing/2010/main" val="0"/>
              </a:ext>
            </a:extLst>
          </a:blip>
          <a:srcRect l="16763" t="2125" r="16985" b="1264"/>
          <a:stretch/>
        </p:blipFill>
        <p:spPr bwMode="auto">
          <a:xfrm>
            <a:off x="1775536" y="439615"/>
            <a:ext cx="5282214" cy="5776141"/>
          </a:xfrm>
          <a:prstGeom prst="rect">
            <a:avLst/>
          </a:prstGeom>
          <a:noFill/>
          <a:ln>
            <a:noFill/>
          </a:ln>
        </p:spPr>
      </p:pic>
      <p:sp>
        <p:nvSpPr>
          <p:cNvPr id="4" name="TextBox 3">
            <a:extLst>
              <a:ext uri="{FF2B5EF4-FFF2-40B4-BE49-F238E27FC236}">
                <a16:creationId xmlns:a16="http://schemas.microsoft.com/office/drawing/2014/main" id="{3C61DC40-F4C4-410A-94CD-965550E3ECFB}"/>
              </a:ext>
            </a:extLst>
          </p:cNvPr>
          <p:cNvSpPr txBox="1"/>
          <p:nvPr/>
        </p:nvSpPr>
        <p:spPr>
          <a:xfrm>
            <a:off x="7057750" y="439615"/>
            <a:ext cx="4888065" cy="1569660"/>
          </a:xfrm>
          <a:prstGeom prst="rect">
            <a:avLst/>
          </a:prstGeom>
          <a:solidFill>
            <a:schemeClr val="bg1"/>
          </a:solidFill>
        </p:spPr>
        <p:txBody>
          <a:bodyPr wrap="square" rtlCol="0">
            <a:spAutoFit/>
          </a:bodyPr>
          <a:lstStyle/>
          <a:p>
            <a:r>
              <a:rPr lang="en-US" sz="1600">
                <a:latin typeface="Century Gothic" panose="020B0502020202020204" pitchFamily="34" charset="0"/>
              </a:rPr>
              <a:t>From October 2020 Survey of General Acute Care Hospitals. Survey Results were used to estimate the staff at non-reply GACHs.</a:t>
            </a:r>
          </a:p>
          <a:p>
            <a:endParaRPr lang="en-US" sz="1600">
              <a:latin typeface="Century Gothic" panose="020B0502020202020204" pitchFamily="34" charset="0"/>
            </a:endParaRPr>
          </a:p>
          <a:p>
            <a:r>
              <a:rPr lang="en-US" sz="1600">
                <a:latin typeface="Century Gothic" panose="020B0502020202020204" pitchFamily="34" charset="0"/>
              </a:rPr>
              <a:t>Race estimates are estimated from Medical Board and Nursing Board surveys of licensees. </a:t>
            </a:r>
          </a:p>
        </p:txBody>
      </p:sp>
    </p:spTree>
    <p:extLst>
      <p:ext uri="{BB962C8B-B14F-4D97-AF65-F5344CB8AC3E}">
        <p14:creationId xmlns:p14="http://schemas.microsoft.com/office/powerpoint/2010/main" val="2673324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70AE549F-D3F1-4435-8DC3-9AD054211ABC}"/>
              </a:ext>
            </a:extLst>
          </p:cNvPr>
          <p:cNvSpPr txBox="1">
            <a:spLocks/>
          </p:cNvSpPr>
          <p:nvPr/>
        </p:nvSpPr>
        <p:spPr bwMode="auto">
          <a:xfrm>
            <a:off x="641642" y="2754655"/>
            <a:ext cx="4530878" cy="16131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indent="0" algn="ctr">
              <a:lnSpc>
                <a:spcPct val="90000"/>
              </a:lnSpc>
              <a:spcBef>
                <a:spcPct val="0"/>
              </a:spcBef>
              <a:spcAft>
                <a:spcPts val="600"/>
              </a:spcAft>
              <a:buNone/>
            </a:pPr>
            <a:br>
              <a:rPr lang="en-US" sz="2400" b="1" kern="0">
                <a:latin typeface="Century Gothic"/>
                <a:ea typeface="+mn-lt"/>
                <a:cs typeface="+mn-lt"/>
              </a:rPr>
            </a:br>
            <a:r>
              <a:rPr lang="en-US" sz="2400" b="1" kern="0">
                <a:latin typeface="Century Gothic"/>
                <a:ea typeface="+mn-lt"/>
                <a:cs typeface="+mn-lt"/>
              </a:rPr>
              <a:t>Lightest blue = most vulnerable</a:t>
            </a:r>
            <a:endParaRPr lang="en-US" sz="1800" b="1">
              <a:latin typeface="Century Gothic"/>
              <a:cs typeface="Calibri"/>
            </a:endParaRPr>
          </a:p>
        </p:txBody>
      </p:sp>
      <p:pic>
        <p:nvPicPr>
          <p:cNvPr id="5" name="Picture 6">
            <a:extLst>
              <a:ext uri="{FF2B5EF4-FFF2-40B4-BE49-F238E27FC236}">
                <a16:creationId xmlns:a16="http://schemas.microsoft.com/office/drawing/2014/main" id="{3CF109E6-64B0-4558-A3F2-FDA10A765E16}"/>
              </a:ext>
            </a:extLst>
          </p:cNvPr>
          <p:cNvPicPr>
            <a:picLocks noGrp="1" noChangeAspect="1"/>
          </p:cNvPicPr>
          <p:nvPr>
            <p:ph idx="1"/>
          </p:nvPr>
        </p:nvPicPr>
        <p:blipFill rotWithShape="1">
          <a:blip r:embed="rId2"/>
          <a:srcRect l="14107" t="1374" r="12226" b="3817"/>
          <a:stretch/>
        </p:blipFill>
        <p:spPr>
          <a:xfrm>
            <a:off x="7415304" y="94490"/>
            <a:ext cx="4530877" cy="5985563"/>
          </a:xfrm>
        </p:spPr>
      </p:pic>
      <p:graphicFrame>
        <p:nvGraphicFramePr>
          <p:cNvPr id="4" name="Table 3">
            <a:extLst>
              <a:ext uri="{FF2B5EF4-FFF2-40B4-BE49-F238E27FC236}">
                <a16:creationId xmlns:a16="http://schemas.microsoft.com/office/drawing/2014/main" id="{1FB590D6-D707-4D87-AEE7-20BA2D50B60C}"/>
              </a:ext>
            </a:extLst>
          </p:cNvPr>
          <p:cNvGraphicFramePr>
            <a:graphicFrameLocks noGrp="1"/>
          </p:cNvGraphicFramePr>
          <p:nvPr>
            <p:extLst>
              <p:ext uri="{D42A27DB-BD31-4B8C-83A1-F6EECF244321}">
                <p14:modId xmlns:p14="http://schemas.microsoft.com/office/powerpoint/2010/main" val="607420828"/>
              </p:ext>
            </p:extLst>
          </p:nvPr>
        </p:nvGraphicFramePr>
        <p:xfrm>
          <a:off x="5433187" y="1750171"/>
          <a:ext cx="1721450" cy="4030500"/>
        </p:xfrm>
        <a:graphic>
          <a:graphicData uri="http://schemas.openxmlformats.org/drawingml/2006/table">
            <a:tbl>
              <a:tblPr>
                <a:tableStyleId>{5C22544A-7EE6-4342-B048-85BDC9FD1C3A}</a:tableStyleId>
              </a:tblPr>
              <a:tblGrid>
                <a:gridCol w="1721450">
                  <a:extLst>
                    <a:ext uri="{9D8B030D-6E8A-4147-A177-3AD203B41FA5}">
                      <a16:colId xmlns:a16="http://schemas.microsoft.com/office/drawing/2014/main" val="4218239809"/>
                    </a:ext>
                  </a:extLst>
                </a:gridCol>
              </a:tblGrid>
              <a:tr h="247728">
                <a:tc>
                  <a:txBody>
                    <a:bodyPr/>
                    <a:lstStyle/>
                    <a:p>
                      <a:pPr algn="l" fontAlgn="b"/>
                      <a:r>
                        <a:rPr lang="en-US" sz="1700" b="1" u="none" strike="noStrike">
                          <a:effectLst/>
                        </a:rPr>
                        <a:t>Most Vulnerable</a:t>
                      </a:r>
                      <a:endParaRPr lang="en-US" sz="1700" b="1" i="0" u="none" strike="noStrike">
                        <a:effectLst/>
                        <a:latin typeface="Calibri" panose="020F0502020204030204" pitchFamily="34" charset="0"/>
                      </a:endParaRPr>
                    </a:p>
                  </a:txBody>
                  <a:tcPr marL="9620" marR="9620" marT="9620" marB="0" anchor="b"/>
                </a:tc>
                <a:extLst>
                  <a:ext uri="{0D108BD9-81ED-4DB2-BD59-A6C34878D82A}">
                    <a16:rowId xmlns:a16="http://schemas.microsoft.com/office/drawing/2014/main" val="2873424927"/>
                  </a:ext>
                </a:extLst>
              </a:tr>
              <a:tr h="247728">
                <a:tc>
                  <a:txBody>
                    <a:bodyPr/>
                    <a:lstStyle/>
                    <a:p>
                      <a:pPr algn="l" fontAlgn="b"/>
                      <a:r>
                        <a:rPr lang="en-US" sz="1700" u="none" strike="noStrike">
                          <a:effectLst/>
                        </a:rPr>
                        <a:t>Del Norte</a:t>
                      </a:r>
                      <a:endParaRPr lang="en-US" sz="1700" b="0" i="0" u="none" strike="noStrike">
                        <a:effectLst/>
                        <a:latin typeface="Calibri" panose="020F0502020204030204" pitchFamily="34" charset="0"/>
                      </a:endParaRPr>
                    </a:p>
                  </a:txBody>
                  <a:tcPr marL="9620" marR="9620" marT="9620" marB="0" anchor="b"/>
                </a:tc>
                <a:extLst>
                  <a:ext uri="{0D108BD9-81ED-4DB2-BD59-A6C34878D82A}">
                    <a16:rowId xmlns:a16="http://schemas.microsoft.com/office/drawing/2014/main" val="3542648649"/>
                  </a:ext>
                </a:extLst>
              </a:tr>
              <a:tr h="247728">
                <a:tc>
                  <a:txBody>
                    <a:bodyPr/>
                    <a:lstStyle/>
                    <a:p>
                      <a:pPr algn="l" fontAlgn="b"/>
                      <a:r>
                        <a:rPr lang="en-US" sz="1700" u="none" strike="noStrike">
                          <a:effectLst/>
                        </a:rPr>
                        <a:t>Fresno</a:t>
                      </a:r>
                      <a:endParaRPr lang="en-US" sz="1700" b="0" i="0" u="none" strike="noStrike">
                        <a:effectLst/>
                        <a:latin typeface="Calibri" panose="020F0502020204030204" pitchFamily="34" charset="0"/>
                      </a:endParaRPr>
                    </a:p>
                  </a:txBody>
                  <a:tcPr marL="9620" marR="9620" marT="9620" marB="0" anchor="b"/>
                </a:tc>
                <a:extLst>
                  <a:ext uri="{0D108BD9-81ED-4DB2-BD59-A6C34878D82A}">
                    <a16:rowId xmlns:a16="http://schemas.microsoft.com/office/drawing/2014/main" val="602509238"/>
                  </a:ext>
                </a:extLst>
              </a:tr>
              <a:tr h="247728">
                <a:tc>
                  <a:txBody>
                    <a:bodyPr/>
                    <a:lstStyle/>
                    <a:p>
                      <a:pPr algn="l" fontAlgn="b"/>
                      <a:r>
                        <a:rPr lang="en-US" sz="1700" u="none" strike="noStrike">
                          <a:effectLst/>
                        </a:rPr>
                        <a:t>Glenn</a:t>
                      </a:r>
                      <a:endParaRPr lang="en-US" sz="1700" b="0" i="0" u="none" strike="noStrike">
                        <a:effectLst/>
                        <a:latin typeface="Calibri" panose="020F0502020204030204" pitchFamily="34" charset="0"/>
                      </a:endParaRPr>
                    </a:p>
                  </a:txBody>
                  <a:tcPr marL="9620" marR="9620" marT="9620" marB="0" anchor="b"/>
                </a:tc>
                <a:extLst>
                  <a:ext uri="{0D108BD9-81ED-4DB2-BD59-A6C34878D82A}">
                    <a16:rowId xmlns:a16="http://schemas.microsoft.com/office/drawing/2014/main" val="3900847813"/>
                  </a:ext>
                </a:extLst>
              </a:tr>
              <a:tr h="247728">
                <a:tc>
                  <a:txBody>
                    <a:bodyPr/>
                    <a:lstStyle/>
                    <a:p>
                      <a:pPr algn="l" fontAlgn="b"/>
                      <a:r>
                        <a:rPr lang="en-US" sz="1700" u="none" strike="noStrike">
                          <a:effectLst/>
                        </a:rPr>
                        <a:t>Imperial</a:t>
                      </a:r>
                      <a:endParaRPr lang="en-US" sz="1700" b="0" i="0" u="none" strike="noStrike">
                        <a:effectLst/>
                        <a:latin typeface="Calibri" panose="020F0502020204030204" pitchFamily="34" charset="0"/>
                      </a:endParaRPr>
                    </a:p>
                  </a:txBody>
                  <a:tcPr marL="9620" marR="9620" marT="9620" marB="0" anchor="b"/>
                </a:tc>
                <a:extLst>
                  <a:ext uri="{0D108BD9-81ED-4DB2-BD59-A6C34878D82A}">
                    <a16:rowId xmlns:a16="http://schemas.microsoft.com/office/drawing/2014/main" val="375915273"/>
                  </a:ext>
                </a:extLst>
              </a:tr>
              <a:tr h="247728">
                <a:tc>
                  <a:txBody>
                    <a:bodyPr/>
                    <a:lstStyle/>
                    <a:p>
                      <a:pPr algn="l" fontAlgn="b"/>
                      <a:r>
                        <a:rPr lang="en-US" sz="1700" u="none" strike="noStrike">
                          <a:effectLst/>
                        </a:rPr>
                        <a:t>Kern</a:t>
                      </a:r>
                      <a:endParaRPr lang="en-US" sz="1700" b="0" i="0" u="none" strike="noStrike">
                        <a:effectLst/>
                        <a:latin typeface="Calibri" panose="020F0502020204030204" pitchFamily="34" charset="0"/>
                      </a:endParaRPr>
                    </a:p>
                  </a:txBody>
                  <a:tcPr marL="9620" marR="9620" marT="9620" marB="0" anchor="b"/>
                </a:tc>
                <a:extLst>
                  <a:ext uri="{0D108BD9-81ED-4DB2-BD59-A6C34878D82A}">
                    <a16:rowId xmlns:a16="http://schemas.microsoft.com/office/drawing/2014/main" val="1177885482"/>
                  </a:ext>
                </a:extLst>
              </a:tr>
              <a:tr h="247728">
                <a:tc>
                  <a:txBody>
                    <a:bodyPr/>
                    <a:lstStyle/>
                    <a:p>
                      <a:pPr algn="l" fontAlgn="b"/>
                      <a:r>
                        <a:rPr lang="en-US" sz="1700" u="none" strike="noStrike">
                          <a:effectLst/>
                        </a:rPr>
                        <a:t>Kings</a:t>
                      </a:r>
                      <a:endParaRPr lang="en-US" sz="1700" b="0" i="0" u="none" strike="noStrike">
                        <a:effectLst/>
                        <a:latin typeface="Calibri" panose="020F0502020204030204" pitchFamily="34" charset="0"/>
                      </a:endParaRPr>
                    </a:p>
                  </a:txBody>
                  <a:tcPr marL="9620" marR="9620" marT="9620" marB="0" anchor="b"/>
                </a:tc>
                <a:extLst>
                  <a:ext uri="{0D108BD9-81ED-4DB2-BD59-A6C34878D82A}">
                    <a16:rowId xmlns:a16="http://schemas.microsoft.com/office/drawing/2014/main" val="1311642447"/>
                  </a:ext>
                </a:extLst>
              </a:tr>
              <a:tr h="247728">
                <a:tc>
                  <a:txBody>
                    <a:bodyPr/>
                    <a:lstStyle/>
                    <a:p>
                      <a:pPr algn="l" fontAlgn="b"/>
                      <a:r>
                        <a:rPr lang="en-US" sz="1700" u="none" strike="noStrike">
                          <a:effectLst/>
                        </a:rPr>
                        <a:t>Lake</a:t>
                      </a:r>
                      <a:endParaRPr lang="en-US" sz="1700" b="0" i="0" u="none" strike="noStrike">
                        <a:effectLst/>
                        <a:latin typeface="Calibri" panose="020F0502020204030204" pitchFamily="34" charset="0"/>
                      </a:endParaRPr>
                    </a:p>
                  </a:txBody>
                  <a:tcPr marL="9620" marR="9620" marT="9620" marB="0" anchor="b"/>
                </a:tc>
                <a:extLst>
                  <a:ext uri="{0D108BD9-81ED-4DB2-BD59-A6C34878D82A}">
                    <a16:rowId xmlns:a16="http://schemas.microsoft.com/office/drawing/2014/main" val="2223553424"/>
                  </a:ext>
                </a:extLst>
              </a:tr>
              <a:tr h="247728">
                <a:tc>
                  <a:txBody>
                    <a:bodyPr/>
                    <a:lstStyle/>
                    <a:p>
                      <a:pPr algn="l" fontAlgn="b"/>
                      <a:r>
                        <a:rPr lang="en-US" sz="1700" u="none" strike="noStrike">
                          <a:effectLst/>
                        </a:rPr>
                        <a:t>Madera</a:t>
                      </a:r>
                      <a:endParaRPr lang="en-US" sz="1700" b="0" i="0" u="none" strike="noStrike">
                        <a:effectLst/>
                        <a:latin typeface="Calibri" panose="020F0502020204030204" pitchFamily="34" charset="0"/>
                      </a:endParaRPr>
                    </a:p>
                  </a:txBody>
                  <a:tcPr marL="9620" marR="9620" marT="9620" marB="0" anchor="b"/>
                </a:tc>
                <a:extLst>
                  <a:ext uri="{0D108BD9-81ED-4DB2-BD59-A6C34878D82A}">
                    <a16:rowId xmlns:a16="http://schemas.microsoft.com/office/drawing/2014/main" val="534645371"/>
                  </a:ext>
                </a:extLst>
              </a:tr>
              <a:tr h="247728">
                <a:tc>
                  <a:txBody>
                    <a:bodyPr/>
                    <a:lstStyle/>
                    <a:p>
                      <a:pPr algn="l" fontAlgn="b"/>
                      <a:r>
                        <a:rPr lang="en-US" sz="1700" u="none" strike="noStrike">
                          <a:effectLst/>
                        </a:rPr>
                        <a:t>Merced</a:t>
                      </a:r>
                      <a:endParaRPr lang="en-US" sz="1700" b="0" i="0" u="none" strike="noStrike">
                        <a:effectLst/>
                        <a:latin typeface="Calibri" panose="020F0502020204030204" pitchFamily="34" charset="0"/>
                      </a:endParaRPr>
                    </a:p>
                  </a:txBody>
                  <a:tcPr marL="9620" marR="9620" marT="9620" marB="0" anchor="b"/>
                </a:tc>
                <a:extLst>
                  <a:ext uri="{0D108BD9-81ED-4DB2-BD59-A6C34878D82A}">
                    <a16:rowId xmlns:a16="http://schemas.microsoft.com/office/drawing/2014/main" val="4042974675"/>
                  </a:ext>
                </a:extLst>
              </a:tr>
              <a:tr h="247728">
                <a:tc>
                  <a:txBody>
                    <a:bodyPr/>
                    <a:lstStyle/>
                    <a:p>
                      <a:pPr algn="l" fontAlgn="b"/>
                      <a:r>
                        <a:rPr lang="en-US" sz="1700" u="none" strike="noStrike">
                          <a:effectLst/>
                        </a:rPr>
                        <a:t>San Bernardino</a:t>
                      </a:r>
                      <a:endParaRPr lang="en-US" sz="1700" b="0" i="0" u="none" strike="noStrike">
                        <a:effectLst/>
                        <a:latin typeface="Calibri" panose="020F0502020204030204" pitchFamily="34" charset="0"/>
                      </a:endParaRPr>
                    </a:p>
                  </a:txBody>
                  <a:tcPr marL="9620" marR="9620" marT="9620" marB="0" anchor="b"/>
                </a:tc>
                <a:extLst>
                  <a:ext uri="{0D108BD9-81ED-4DB2-BD59-A6C34878D82A}">
                    <a16:rowId xmlns:a16="http://schemas.microsoft.com/office/drawing/2014/main" val="4121161182"/>
                  </a:ext>
                </a:extLst>
              </a:tr>
              <a:tr h="247728">
                <a:tc>
                  <a:txBody>
                    <a:bodyPr/>
                    <a:lstStyle/>
                    <a:p>
                      <a:pPr algn="l" fontAlgn="b"/>
                      <a:r>
                        <a:rPr lang="en-US" sz="1700" u="none" strike="noStrike">
                          <a:effectLst/>
                        </a:rPr>
                        <a:t>San Joaquin</a:t>
                      </a:r>
                      <a:endParaRPr lang="en-US" sz="1700" b="0" i="0" u="none" strike="noStrike">
                        <a:effectLst/>
                        <a:latin typeface="Calibri" panose="020F0502020204030204" pitchFamily="34" charset="0"/>
                      </a:endParaRPr>
                    </a:p>
                  </a:txBody>
                  <a:tcPr marL="9620" marR="9620" marT="9620" marB="0" anchor="b"/>
                </a:tc>
                <a:extLst>
                  <a:ext uri="{0D108BD9-81ED-4DB2-BD59-A6C34878D82A}">
                    <a16:rowId xmlns:a16="http://schemas.microsoft.com/office/drawing/2014/main" val="1132165394"/>
                  </a:ext>
                </a:extLst>
              </a:tr>
              <a:tr h="247728">
                <a:tc>
                  <a:txBody>
                    <a:bodyPr/>
                    <a:lstStyle/>
                    <a:p>
                      <a:pPr algn="l" fontAlgn="b"/>
                      <a:r>
                        <a:rPr lang="en-US" sz="1700" u="none" strike="noStrike">
                          <a:effectLst/>
                        </a:rPr>
                        <a:t>Tehama</a:t>
                      </a:r>
                      <a:endParaRPr lang="en-US" sz="1700" b="0" i="0" u="none" strike="noStrike">
                        <a:effectLst/>
                        <a:latin typeface="Calibri" panose="020F0502020204030204" pitchFamily="34" charset="0"/>
                      </a:endParaRPr>
                    </a:p>
                  </a:txBody>
                  <a:tcPr marL="9620" marR="9620" marT="9620" marB="0" anchor="b"/>
                </a:tc>
                <a:extLst>
                  <a:ext uri="{0D108BD9-81ED-4DB2-BD59-A6C34878D82A}">
                    <a16:rowId xmlns:a16="http://schemas.microsoft.com/office/drawing/2014/main" val="1933753591"/>
                  </a:ext>
                </a:extLst>
              </a:tr>
              <a:tr h="247728">
                <a:tc>
                  <a:txBody>
                    <a:bodyPr/>
                    <a:lstStyle/>
                    <a:p>
                      <a:pPr algn="l" fontAlgn="b"/>
                      <a:r>
                        <a:rPr lang="en-US" sz="1700" u="none" strike="noStrike">
                          <a:effectLst/>
                        </a:rPr>
                        <a:t>Tulare</a:t>
                      </a:r>
                      <a:endParaRPr lang="en-US" sz="1700" b="0" i="0" u="none" strike="noStrike">
                        <a:effectLst/>
                        <a:latin typeface="Calibri" panose="020F0502020204030204" pitchFamily="34" charset="0"/>
                      </a:endParaRPr>
                    </a:p>
                  </a:txBody>
                  <a:tcPr marL="9620" marR="9620" marT="9620" marB="0" anchor="b"/>
                </a:tc>
                <a:extLst>
                  <a:ext uri="{0D108BD9-81ED-4DB2-BD59-A6C34878D82A}">
                    <a16:rowId xmlns:a16="http://schemas.microsoft.com/office/drawing/2014/main" val="1651323808"/>
                  </a:ext>
                </a:extLst>
              </a:tr>
              <a:tr h="247728">
                <a:tc>
                  <a:txBody>
                    <a:bodyPr/>
                    <a:lstStyle/>
                    <a:p>
                      <a:pPr algn="l" fontAlgn="b"/>
                      <a:r>
                        <a:rPr lang="en-US" sz="1700" u="none" strike="noStrike">
                          <a:effectLst/>
                        </a:rPr>
                        <a:t>Yuba</a:t>
                      </a:r>
                      <a:endParaRPr lang="en-US" sz="1700" b="0" i="0" u="none" strike="noStrike">
                        <a:effectLst/>
                        <a:latin typeface="Calibri" panose="020F0502020204030204" pitchFamily="34" charset="0"/>
                      </a:endParaRPr>
                    </a:p>
                  </a:txBody>
                  <a:tcPr marL="9620" marR="9620" marT="9620" marB="0" anchor="b"/>
                </a:tc>
                <a:extLst>
                  <a:ext uri="{0D108BD9-81ED-4DB2-BD59-A6C34878D82A}">
                    <a16:rowId xmlns:a16="http://schemas.microsoft.com/office/drawing/2014/main" val="3800143164"/>
                  </a:ext>
                </a:extLst>
              </a:tr>
            </a:tbl>
          </a:graphicData>
        </a:graphic>
      </p:graphicFrame>
      <p:sp>
        <p:nvSpPr>
          <p:cNvPr id="2" name="Rectangle 1">
            <a:extLst>
              <a:ext uri="{FF2B5EF4-FFF2-40B4-BE49-F238E27FC236}">
                <a16:creationId xmlns:a16="http://schemas.microsoft.com/office/drawing/2014/main" id="{9DFA09CF-29B9-4233-AB0C-D7C494D5960E}"/>
              </a:ext>
            </a:extLst>
          </p:cNvPr>
          <p:cNvSpPr/>
          <p:nvPr/>
        </p:nvSpPr>
        <p:spPr>
          <a:xfrm>
            <a:off x="641642" y="777947"/>
            <a:ext cx="6773662" cy="584775"/>
          </a:xfrm>
          <a:prstGeom prst="rect">
            <a:avLst/>
          </a:prstGeom>
        </p:spPr>
        <p:txBody>
          <a:bodyPr wrap="square">
            <a:spAutoFit/>
          </a:bodyPr>
          <a:lstStyle/>
          <a:p>
            <a:r>
              <a:rPr lang="en-US" sz="3200" b="1" kern="0">
                <a:latin typeface="Century Gothic"/>
                <a:ea typeface="+mn-lt"/>
                <a:cs typeface="+mn-lt"/>
              </a:rPr>
              <a:t>Example of a Vulnerability Index </a:t>
            </a:r>
            <a:endParaRPr lang="en-US" sz="3200"/>
          </a:p>
        </p:txBody>
      </p:sp>
    </p:spTree>
    <p:extLst>
      <p:ext uri="{BB962C8B-B14F-4D97-AF65-F5344CB8AC3E}">
        <p14:creationId xmlns:p14="http://schemas.microsoft.com/office/powerpoint/2010/main" val="935442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B78FD6-4978-4E44-8AAF-30CA82F6B8D2}"/>
              </a:ext>
            </a:extLst>
          </p:cNvPr>
          <p:cNvSpPr>
            <a:spLocks noGrp="1"/>
          </p:cNvSpPr>
          <p:nvPr>
            <p:ph idx="1"/>
          </p:nvPr>
        </p:nvSpPr>
        <p:spPr>
          <a:xfrm>
            <a:off x="914400" y="2398040"/>
            <a:ext cx="10363200" cy="1632422"/>
          </a:xfrm>
        </p:spPr>
        <p:txBody>
          <a:bodyPr/>
          <a:lstStyle/>
          <a:p>
            <a:pPr marL="0" indent="0" algn="ctr">
              <a:buNone/>
            </a:pPr>
            <a:r>
              <a:rPr lang="en-US" sz="4400" b="1">
                <a:latin typeface="Century Gothic" panose="020B0502020202020204" pitchFamily="34" charset="0"/>
              </a:rPr>
              <a:t>Storage &amp; Handling </a:t>
            </a:r>
          </a:p>
          <a:p>
            <a:pPr marL="0" indent="0" algn="ctr">
              <a:buNone/>
            </a:pPr>
            <a:r>
              <a:rPr lang="en-US" sz="4400" b="1">
                <a:latin typeface="Century Gothic" panose="020B0502020202020204" pitchFamily="34" charset="0"/>
              </a:rPr>
              <a:t>Pfizer &amp; </a:t>
            </a:r>
            <a:r>
              <a:rPr lang="en-US" sz="4400" b="1" err="1">
                <a:latin typeface="Century Gothic" panose="020B0502020202020204" pitchFamily="34" charset="0"/>
              </a:rPr>
              <a:t>Moderna</a:t>
            </a:r>
            <a:r>
              <a:rPr lang="en-US" sz="4400" b="1">
                <a:latin typeface="Century Gothic" panose="020B0502020202020204" pitchFamily="34" charset="0"/>
              </a:rPr>
              <a:t> Vaccines</a:t>
            </a:r>
          </a:p>
        </p:txBody>
      </p:sp>
    </p:spTree>
    <p:extLst>
      <p:ext uri="{BB962C8B-B14F-4D97-AF65-F5344CB8AC3E}">
        <p14:creationId xmlns:p14="http://schemas.microsoft.com/office/powerpoint/2010/main" val="2095153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7D29A-D08A-4A75-9F3A-A3B62A6415B3}"/>
              </a:ext>
            </a:extLst>
          </p:cNvPr>
          <p:cNvSpPr>
            <a:spLocks noGrp="1"/>
          </p:cNvSpPr>
          <p:nvPr>
            <p:ph type="title"/>
          </p:nvPr>
        </p:nvSpPr>
        <p:spPr/>
        <p:txBody>
          <a:bodyPr/>
          <a:lstStyle/>
          <a:p>
            <a:r>
              <a:rPr lang="en-US" b="1">
                <a:latin typeface="Century Gothic" panose="020B0502020202020204" pitchFamily="34" charset="0"/>
                <a:cs typeface="Calibri"/>
              </a:rPr>
              <a:t>Pfizer Vaccine</a:t>
            </a:r>
            <a:endParaRPr lang="en-US" b="1">
              <a:latin typeface="Century Gothic" panose="020B0502020202020204" pitchFamily="34" charset="0"/>
            </a:endParaRPr>
          </a:p>
        </p:txBody>
      </p:sp>
      <p:sp>
        <p:nvSpPr>
          <p:cNvPr id="3" name="Content Placeholder 2">
            <a:extLst>
              <a:ext uri="{FF2B5EF4-FFF2-40B4-BE49-F238E27FC236}">
                <a16:creationId xmlns:a16="http://schemas.microsoft.com/office/drawing/2014/main" id="{235FACC2-8A91-4467-9D5A-4BD9672EDB6B}"/>
              </a:ext>
            </a:extLst>
          </p:cNvPr>
          <p:cNvSpPr>
            <a:spLocks noGrp="1"/>
          </p:cNvSpPr>
          <p:nvPr>
            <p:ph idx="1"/>
          </p:nvPr>
        </p:nvSpPr>
        <p:spPr/>
        <p:txBody>
          <a:bodyPr/>
          <a:lstStyle/>
          <a:p>
            <a:r>
              <a:rPr lang="en-US" sz="2800">
                <a:latin typeface="Century Gothic"/>
                <a:ea typeface="+mn-lt"/>
                <a:cs typeface="+mn-lt"/>
              </a:rPr>
              <a:t>Pfizer-</a:t>
            </a:r>
            <a:r>
              <a:rPr lang="en-US" sz="2800" err="1">
                <a:latin typeface="Century Gothic"/>
                <a:ea typeface="+mn-lt"/>
                <a:cs typeface="+mn-lt"/>
              </a:rPr>
              <a:t>BioNTech</a:t>
            </a:r>
            <a:endParaRPr lang="en-US" sz="2800">
              <a:latin typeface="Century Gothic"/>
              <a:cs typeface="Calibri"/>
            </a:endParaRPr>
          </a:p>
          <a:p>
            <a:r>
              <a:rPr lang="en-US" sz="2800">
                <a:latin typeface="Century Gothic"/>
                <a:ea typeface="+mn-lt"/>
                <a:cs typeface="+mn-lt"/>
              </a:rPr>
              <a:t>mRNA vaccine</a:t>
            </a:r>
          </a:p>
          <a:p>
            <a:r>
              <a:rPr lang="en-US" sz="2800">
                <a:latin typeface="Century Gothic"/>
                <a:ea typeface="+mn-lt"/>
                <a:cs typeface="+mn-lt"/>
              </a:rPr>
              <a:t>2 doses, 21 days apart</a:t>
            </a:r>
            <a:endParaRPr lang="en-US">
              <a:latin typeface="Century Gothic"/>
            </a:endParaRPr>
          </a:p>
          <a:p>
            <a:r>
              <a:rPr lang="en-US" sz="2800">
                <a:latin typeface="Century Gothic"/>
                <a:ea typeface="+mn-lt"/>
                <a:cs typeface="+mn-lt"/>
              </a:rPr>
              <a:t>Requires ultra-low temperature storage (-80°C)</a:t>
            </a:r>
          </a:p>
          <a:p>
            <a:r>
              <a:rPr lang="en-US" sz="2800">
                <a:latin typeface="Century Gothic"/>
                <a:ea typeface="+mn-lt"/>
                <a:cs typeface="+mn-lt"/>
              </a:rPr>
              <a:t>Shipped from Pfizer to administration/storage sites</a:t>
            </a:r>
          </a:p>
          <a:p>
            <a:r>
              <a:rPr lang="en-US" sz="2800">
                <a:latin typeface="Century Gothic"/>
                <a:ea typeface="+mn-lt"/>
                <a:cs typeface="+mn-lt"/>
              </a:rPr>
              <a:t>May be the first vaccine distributed (~December)</a:t>
            </a:r>
            <a:endParaRPr lang="en-US" sz="2800">
              <a:latin typeface="Century Gothic"/>
            </a:endParaRPr>
          </a:p>
          <a:p>
            <a:endParaRPr lang="en-US"/>
          </a:p>
          <a:p>
            <a:endParaRPr lang="en-US">
              <a:cs typeface="Calibri"/>
            </a:endParaRPr>
          </a:p>
        </p:txBody>
      </p:sp>
    </p:spTree>
    <p:extLst>
      <p:ext uri="{BB962C8B-B14F-4D97-AF65-F5344CB8AC3E}">
        <p14:creationId xmlns:p14="http://schemas.microsoft.com/office/powerpoint/2010/main" val="4253711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0124A-D7B6-44E7-B648-E78C13B14C9C}"/>
              </a:ext>
            </a:extLst>
          </p:cNvPr>
          <p:cNvSpPr>
            <a:spLocks noGrp="1"/>
          </p:cNvSpPr>
          <p:nvPr>
            <p:ph type="title"/>
          </p:nvPr>
        </p:nvSpPr>
        <p:spPr/>
        <p:txBody>
          <a:bodyPr/>
          <a:lstStyle/>
          <a:p>
            <a:r>
              <a:rPr lang="en-US" sz="3600" b="1">
                <a:latin typeface="Century Gothic" panose="020B0502020202020204" pitchFamily="34" charset="0"/>
                <a:cs typeface="Calibri"/>
              </a:rPr>
              <a:t>Pfizer Vaccine Packaging</a:t>
            </a:r>
          </a:p>
        </p:txBody>
      </p:sp>
      <p:sp>
        <p:nvSpPr>
          <p:cNvPr id="3" name="Content Placeholder 2">
            <a:extLst>
              <a:ext uri="{FF2B5EF4-FFF2-40B4-BE49-F238E27FC236}">
                <a16:creationId xmlns:a16="http://schemas.microsoft.com/office/drawing/2014/main" id="{E5E5EF37-E681-432A-99F2-CCCE708D68DC}"/>
              </a:ext>
            </a:extLst>
          </p:cNvPr>
          <p:cNvSpPr>
            <a:spLocks noGrp="1"/>
          </p:cNvSpPr>
          <p:nvPr>
            <p:ph idx="1"/>
          </p:nvPr>
        </p:nvSpPr>
        <p:spPr>
          <a:xfrm>
            <a:off x="916709" y="1676089"/>
            <a:ext cx="10420927" cy="4297363"/>
          </a:xfrm>
        </p:spPr>
        <p:txBody>
          <a:bodyPr/>
          <a:lstStyle/>
          <a:p>
            <a:pPr>
              <a:buFont typeface="Arial"/>
              <a:buChar char="•"/>
            </a:pPr>
            <a:r>
              <a:rPr lang="en-US" sz="2400">
                <a:latin typeface="Century Gothic"/>
                <a:ea typeface="+mn-lt"/>
                <a:cs typeface="+mn-lt"/>
              </a:rPr>
              <a:t>Packaged in Pfizer’s Ultra-Low Temperature Thermal Shipper</a:t>
            </a:r>
            <a:endParaRPr lang="en-US">
              <a:latin typeface="Century Gothic"/>
            </a:endParaRPr>
          </a:p>
          <a:p>
            <a:pPr>
              <a:buFont typeface="Arial"/>
              <a:buChar char="•"/>
            </a:pPr>
            <a:r>
              <a:rPr lang="en-US" sz="2400">
                <a:latin typeface="Century Gothic"/>
                <a:ea typeface="+mn-lt"/>
                <a:cs typeface="+mn-lt"/>
              </a:rPr>
              <a:t>Up to five trays (pizza boxes) per shipper</a:t>
            </a:r>
            <a:endParaRPr lang="en-US">
              <a:latin typeface="Century Gothic"/>
              <a:ea typeface="+mn-lt"/>
              <a:cs typeface="+mn-lt"/>
            </a:endParaRPr>
          </a:p>
          <a:p>
            <a:pPr>
              <a:buFont typeface="Arial"/>
              <a:buChar char="•"/>
            </a:pPr>
            <a:r>
              <a:rPr lang="en-US" sz="2400">
                <a:latin typeface="Century Gothic"/>
                <a:ea typeface="+mn-lt"/>
                <a:cs typeface="+mn-lt"/>
              </a:rPr>
              <a:t>Tray and vial quantities:</a:t>
            </a:r>
          </a:p>
          <a:p>
            <a:pPr lvl="1"/>
            <a:r>
              <a:rPr lang="en-US" sz="2000">
                <a:latin typeface="Century Gothic"/>
                <a:ea typeface="+mn-lt"/>
                <a:cs typeface="+mn-lt"/>
              </a:rPr>
              <a:t>One vial = 5 doses</a:t>
            </a:r>
          </a:p>
          <a:p>
            <a:pPr lvl="1"/>
            <a:r>
              <a:rPr lang="en-US" sz="2000">
                <a:latin typeface="Century Gothic"/>
                <a:ea typeface="+mn-lt"/>
                <a:cs typeface="+mn-lt"/>
              </a:rPr>
              <a:t>One tray = 195 vials</a:t>
            </a:r>
          </a:p>
          <a:p>
            <a:pPr lvl="1"/>
            <a:r>
              <a:rPr lang="en-US" sz="2000">
                <a:latin typeface="Century Gothic"/>
                <a:ea typeface="+mn-lt"/>
                <a:cs typeface="+mn-lt"/>
              </a:rPr>
              <a:t>975 doses per tray: the minimum order</a:t>
            </a:r>
            <a:endParaRPr lang="en-US" sz="2000">
              <a:latin typeface="Century Gothic"/>
            </a:endParaRPr>
          </a:p>
          <a:p>
            <a:pPr lvl="1"/>
            <a:r>
              <a:rPr lang="en-US" sz="2000">
                <a:latin typeface="Century Gothic"/>
                <a:ea typeface="+mn-lt"/>
                <a:cs typeface="+mn-lt"/>
              </a:rPr>
              <a:t>Five trays = 4,875 doses: the maximum per </a:t>
            </a:r>
            <a:endParaRPr lang="en-US" sz="1600">
              <a:latin typeface="Calibri"/>
              <a:ea typeface="+mn-lt"/>
              <a:cs typeface="+mn-lt"/>
            </a:endParaRPr>
          </a:p>
          <a:p>
            <a:pPr marL="457200" lvl="1" indent="0">
              <a:buNone/>
            </a:pPr>
            <a:r>
              <a:rPr lang="en-US" sz="2000">
                <a:latin typeface="Century Gothic"/>
                <a:ea typeface="+mn-lt"/>
                <a:cs typeface="+mn-lt"/>
              </a:rPr>
              <a:t>     shipper</a:t>
            </a:r>
            <a:endParaRPr lang="en-US" sz="2000">
              <a:cs typeface="Calibri"/>
            </a:endParaRPr>
          </a:p>
          <a:p>
            <a:pPr marL="0" indent="0">
              <a:buNone/>
            </a:pPr>
            <a:endParaRPr lang="en-US" sz="2400">
              <a:latin typeface="Century Gothic" panose="020B0502020202020204" pitchFamily="34" charset="0"/>
              <a:cs typeface="Calibri"/>
            </a:endParaRPr>
          </a:p>
          <a:p>
            <a:pPr marL="0" indent="0">
              <a:buNone/>
            </a:pPr>
            <a:endParaRPr lang="en-US" sz="2400">
              <a:latin typeface="Century Gothic" panose="020B0502020202020204" pitchFamily="34" charset="0"/>
              <a:cs typeface="Calibri"/>
            </a:endParaRPr>
          </a:p>
        </p:txBody>
      </p:sp>
      <p:pic>
        <p:nvPicPr>
          <p:cNvPr id="5" name="Picture 5">
            <a:extLst>
              <a:ext uri="{FF2B5EF4-FFF2-40B4-BE49-F238E27FC236}">
                <a16:creationId xmlns:a16="http://schemas.microsoft.com/office/drawing/2014/main" id="{7664D022-F9AF-4CE8-B676-5158F334E098}"/>
              </a:ext>
            </a:extLst>
          </p:cNvPr>
          <p:cNvPicPr>
            <a:picLocks noChangeAspect="1"/>
          </p:cNvPicPr>
          <p:nvPr/>
        </p:nvPicPr>
        <p:blipFill>
          <a:blip r:embed="rId2"/>
          <a:stretch>
            <a:fillRect/>
          </a:stretch>
        </p:blipFill>
        <p:spPr>
          <a:xfrm>
            <a:off x="7174213" y="2626913"/>
            <a:ext cx="4408187" cy="2978082"/>
          </a:xfrm>
          <a:prstGeom prst="rect">
            <a:avLst/>
          </a:prstGeom>
        </p:spPr>
      </p:pic>
    </p:spTree>
    <p:extLst>
      <p:ext uri="{BB962C8B-B14F-4D97-AF65-F5344CB8AC3E}">
        <p14:creationId xmlns:p14="http://schemas.microsoft.com/office/powerpoint/2010/main" val="3575866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F1D28-9E03-4AE5-9A4B-52CD5DAE06BE}"/>
              </a:ext>
            </a:extLst>
          </p:cNvPr>
          <p:cNvSpPr>
            <a:spLocks noGrp="1"/>
          </p:cNvSpPr>
          <p:nvPr>
            <p:ph type="title"/>
          </p:nvPr>
        </p:nvSpPr>
        <p:spPr/>
        <p:txBody>
          <a:bodyPr/>
          <a:lstStyle/>
          <a:p>
            <a:r>
              <a:rPr lang="en-US">
                <a:cs typeface="Calibri"/>
              </a:rPr>
              <a:t>Pfizer Vaccine Packaging</a:t>
            </a:r>
            <a:endParaRPr lang="en-US"/>
          </a:p>
        </p:txBody>
      </p:sp>
      <p:sp>
        <p:nvSpPr>
          <p:cNvPr id="3" name="Content Placeholder 2">
            <a:extLst>
              <a:ext uri="{FF2B5EF4-FFF2-40B4-BE49-F238E27FC236}">
                <a16:creationId xmlns:a16="http://schemas.microsoft.com/office/drawing/2014/main" id="{90914C90-57E6-4631-A80A-2F0754704BC2}"/>
              </a:ext>
            </a:extLst>
          </p:cNvPr>
          <p:cNvSpPr>
            <a:spLocks noGrp="1"/>
          </p:cNvSpPr>
          <p:nvPr>
            <p:ph idx="1"/>
          </p:nvPr>
        </p:nvSpPr>
        <p:spPr>
          <a:xfrm>
            <a:off x="988291" y="1678710"/>
            <a:ext cx="4959927" cy="4297363"/>
          </a:xfrm>
        </p:spPr>
        <p:txBody>
          <a:bodyPr/>
          <a:lstStyle/>
          <a:p>
            <a:r>
              <a:rPr lang="en-US">
                <a:latin typeface="Century Gothic"/>
              </a:rPr>
              <a:t>Container + dry ice = 80 </a:t>
            </a:r>
            <a:r>
              <a:rPr lang="en-US" err="1">
                <a:latin typeface="Century Gothic"/>
              </a:rPr>
              <a:t>lbs</a:t>
            </a:r>
            <a:endParaRPr lang="en-US" err="1">
              <a:latin typeface="Calibri"/>
              <a:cs typeface="Calibri"/>
            </a:endParaRPr>
          </a:p>
          <a:p>
            <a:r>
              <a:rPr lang="en-US">
                <a:latin typeface="Century Gothic"/>
              </a:rPr>
              <a:t>Container dimensions: </a:t>
            </a:r>
            <a:r>
              <a:rPr lang="en-US" i="1">
                <a:latin typeface="Century Gothic"/>
              </a:rPr>
              <a:t>l </a:t>
            </a:r>
            <a:r>
              <a:rPr lang="en-US">
                <a:latin typeface="Century Gothic"/>
              </a:rPr>
              <a:t>16” x </a:t>
            </a:r>
            <a:r>
              <a:rPr lang="en-US" i="1">
                <a:latin typeface="Century Gothic"/>
              </a:rPr>
              <a:t>w </a:t>
            </a:r>
            <a:r>
              <a:rPr lang="en-US">
                <a:latin typeface="Century Gothic"/>
              </a:rPr>
              <a:t>16” x </a:t>
            </a:r>
            <a:r>
              <a:rPr lang="en-US" i="1">
                <a:latin typeface="Century Gothic"/>
              </a:rPr>
              <a:t>h </a:t>
            </a:r>
            <a:r>
              <a:rPr lang="en-US">
                <a:latin typeface="Century Gothic"/>
              </a:rPr>
              <a:t>22”</a:t>
            </a:r>
            <a:endParaRPr lang="en-US">
              <a:ea typeface="+mn-lt"/>
              <a:cs typeface="+mn-lt"/>
            </a:endParaRPr>
          </a:p>
          <a:p>
            <a:pPr>
              <a:buFont typeface="Arial,Sans-Serif" charset="0"/>
            </a:pPr>
            <a:r>
              <a:rPr lang="en-US">
                <a:latin typeface="Century Gothic"/>
              </a:rPr>
              <a:t>Trays are 9”x 9” x 2”</a:t>
            </a:r>
            <a:endParaRPr lang="en-US"/>
          </a:p>
        </p:txBody>
      </p:sp>
      <p:pic>
        <p:nvPicPr>
          <p:cNvPr id="5" name="Picture 2">
            <a:extLst>
              <a:ext uri="{FF2B5EF4-FFF2-40B4-BE49-F238E27FC236}">
                <a16:creationId xmlns:a16="http://schemas.microsoft.com/office/drawing/2014/main" id="{F7599F1B-E763-4372-B15E-3589D34641F7}"/>
              </a:ext>
            </a:extLst>
          </p:cNvPr>
          <p:cNvPicPr>
            <a:picLocks noChangeAspect="1"/>
          </p:cNvPicPr>
          <p:nvPr/>
        </p:nvPicPr>
        <p:blipFill rotWithShape="1">
          <a:blip r:embed="rId2"/>
          <a:srcRect t="5480" r="2" b="3225"/>
          <a:stretch/>
        </p:blipFill>
        <p:spPr>
          <a:xfrm>
            <a:off x="5844602" y="1412707"/>
            <a:ext cx="7065668" cy="4819361"/>
          </a:xfrm>
          <a:prstGeom prst="rect">
            <a:avLst/>
          </a:prstGeom>
        </p:spPr>
      </p:pic>
    </p:spTree>
    <p:extLst>
      <p:ext uri="{BB962C8B-B14F-4D97-AF65-F5344CB8AC3E}">
        <p14:creationId xmlns:p14="http://schemas.microsoft.com/office/powerpoint/2010/main" val="1490776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7D29A-D08A-4A75-9F3A-A3B62A6415B3}"/>
              </a:ext>
            </a:extLst>
          </p:cNvPr>
          <p:cNvSpPr>
            <a:spLocks noGrp="1"/>
          </p:cNvSpPr>
          <p:nvPr>
            <p:ph type="title"/>
          </p:nvPr>
        </p:nvSpPr>
        <p:spPr/>
        <p:txBody>
          <a:bodyPr/>
          <a:lstStyle/>
          <a:p>
            <a:r>
              <a:rPr lang="en-US" b="1">
                <a:latin typeface="Century Gothic" panose="020B0502020202020204" pitchFamily="34" charset="0"/>
                <a:cs typeface="Calibri"/>
              </a:rPr>
              <a:t>Pfizer Vaccine Receipt</a:t>
            </a:r>
            <a:endParaRPr lang="en-US" b="1">
              <a:latin typeface="Century Gothic" panose="020B0502020202020204" pitchFamily="34" charset="0"/>
            </a:endParaRPr>
          </a:p>
        </p:txBody>
      </p:sp>
      <p:sp>
        <p:nvSpPr>
          <p:cNvPr id="3" name="Content Placeholder 2">
            <a:extLst>
              <a:ext uri="{FF2B5EF4-FFF2-40B4-BE49-F238E27FC236}">
                <a16:creationId xmlns:a16="http://schemas.microsoft.com/office/drawing/2014/main" id="{235FACC2-8A91-4467-9D5A-4BD9672EDB6B}"/>
              </a:ext>
            </a:extLst>
          </p:cNvPr>
          <p:cNvSpPr>
            <a:spLocks noGrp="1"/>
          </p:cNvSpPr>
          <p:nvPr>
            <p:ph idx="1"/>
          </p:nvPr>
        </p:nvSpPr>
        <p:spPr>
          <a:xfrm>
            <a:off x="1161473" y="1713346"/>
            <a:ext cx="10363200" cy="4297363"/>
          </a:xfrm>
        </p:spPr>
        <p:txBody>
          <a:bodyPr/>
          <a:lstStyle/>
          <a:p>
            <a:r>
              <a:rPr lang="en-US" sz="2800">
                <a:latin typeface="Century Gothic"/>
                <a:ea typeface="+mn-lt"/>
                <a:cs typeface="+mn-lt"/>
              </a:rPr>
              <a:t>Inspect the thermal shipper</a:t>
            </a:r>
            <a:endParaRPr lang="en-US" sz="2800">
              <a:latin typeface="Century Gothic"/>
              <a:cs typeface="Calibri"/>
            </a:endParaRPr>
          </a:p>
          <a:p>
            <a:r>
              <a:rPr lang="en-US" sz="2800">
                <a:latin typeface="Century Gothic" panose="020B0502020202020204" pitchFamily="34" charset="0"/>
                <a:ea typeface="+mn-lt"/>
                <a:cs typeface="+mn-lt"/>
              </a:rPr>
              <a:t>Open shipper and check the digital data logger (DDL)</a:t>
            </a:r>
            <a:endParaRPr lang="en-US" sz="2800">
              <a:latin typeface="Century Gothic" panose="020B0502020202020204" pitchFamily="34" charset="0"/>
            </a:endParaRPr>
          </a:p>
          <a:p>
            <a:r>
              <a:rPr lang="en-US" sz="2800">
                <a:latin typeface="Century Gothic"/>
                <a:ea typeface="+mn-lt"/>
                <a:cs typeface="+mn-lt"/>
              </a:rPr>
              <a:t>Turn off DDL</a:t>
            </a:r>
          </a:p>
          <a:p>
            <a:r>
              <a:rPr lang="en-US" sz="2800">
                <a:latin typeface="Century Gothic"/>
                <a:ea typeface="+mn-lt"/>
                <a:cs typeface="+mn-lt"/>
              </a:rPr>
              <a:t>Inspect trays/vials for damage and leakage</a:t>
            </a:r>
            <a:endParaRPr lang="en-US" sz="2800">
              <a:latin typeface="Century Gothic"/>
            </a:endParaRPr>
          </a:p>
          <a:p>
            <a:endParaRPr lang="en-US" sz="2800">
              <a:latin typeface="Century Gothic" panose="020B0502020202020204" pitchFamily="34" charset="0"/>
              <a:cs typeface="Calibri"/>
            </a:endParaRPr>
          </a:p>
          <a:p>
            <a:endParaRPr lang="en-US">
              <a:latin typeface="Calibri"/>
              <a:cs typeface="Calibri"/>
            </a:endParaRPr>
          </a:p>
        </p:txBody>
      </p:sp>
    </p:spTree>
    <p:extLst>
      <p:ext uri="{BB962C8B-B14F-4D97-AF65-F5344CB8AC3E}">
        <p14:creationId xmlns:p14="http://schemas.microsoft.com/office/powerpoint/2010/main" val="786704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0BC3D-4F13-4DDD-A622-40FFA9C438F2}"/>
              </a:ext>
            </a:extLst>
          </p:cNvPr>
          <p:cNvSpPr>
            <a:spLocks noGrp="1"/>
          </p:cNvSpPr>
          <p:nvPr>
            <p:ph type="title"/>
          </p:nvPr>
        </p:nvSpPr>
        <p:spPr/>
        <p:txBody>
          <a:bodyPr/>
          <a:lstStyle/>
          <a:p>
            <a:r>
              <a:rPr lang="en-US" b="1">
                <a:latin typeface="Century Gothic"/>
                <a:cs typeface="Calibri"/>
              </a:rPr>
              <a:t>Storage Options</a:t>
            </a:r>
            <a:endParaRPr lang="en-US" b="1">
              <a:latin typeface="Century Gothic" panose="020B0502020202020204" pitchFamily="34" charset="0"/>
            </a:endParaRPr>
          </a:p>
        </p:txBody>
      </p:sp>
      <p:sp>
        <p:nvSpPr>
          <p:cNvPr id="3" name="Content Placeholder 2">
            <a:extLst>
              <a:ext uri="{FF2B5EF4-FFF2-40B4-BE49-F238E27FC236}">
                <a16:creationId xmlns:a16="http://schemas.microsoft.com/office/drawing/2014/main" id="{CAFE5EA2-EEA5-4D69-8B55-60A70368B474}"/>
              </a:ext>
            </a:extLst>
          </p:cNvPr>
          <p:cNvSpPr>
            <a:spLocks noGrp="1"/>
          </p:cNvSpPr>
          <p:nvPr>
            <p:ph idx="1"/>
          </p:nvPr>
        </p:nvSpPr>
        <p:spPr/>
        <p:txBody>
          <a:bodyPr/>
          <a:lstStyle/>
          <a:p>
            <a:r>
              <a:rPr lang="en-US">
                <a:latin typeface="Century Gothic"/>
                <a:ea typeface="+mn-lt"/>
                <a:cs typeface="+mn-lt"/>
              </a:rPr>
              <a:t>Store in the shipper</a:t>
            </a:r>
          </a:p>
          <a:p>
            <a:pPr lvl="1"/>
            <a:r>
              <a:rPr lang="en-US">
                <a:latin typeface="Century Gothic"/>
                <a:ea typeface="+mn-lt"/>
                <a:cs typeface="+mn-lt"/>
              </a:rPr>
              <a:t>Dry ice distribution may become very complex</a:t>
            </a:r>
            <a:endParaRPr lang="en-US">
              <a:latin typeface="Century Gothic"/>
            </a:endParaRPr>
          </a:p>
          <a:p>
            <a:pPr lvl="1"/>
            <a:r>
              <a:rPr lang="en-US">
                <a:latin typeface="Century Gothic"/>
                <a:ea typeface="+mn-lt"/>
                <a:cs typeface="+mn-lt"/>
              </a:rPr>
              <a:t>Dry ice distribution may prove to be expensive over the months</a:t>
            </a:r>
          </a:p>
          <a:p>
            <a:r>
              <a:rPr lang="en-US">
                <a:latin typeface="Century Gothic" panose="020B0502020202020204" pitchFamily="34" charset="0"/>
                <a:ea typeface="+mn-lt"/>
                <a:cs typeface="+mn-lt"/>
              </a:rPr>
              <a:t>ULT Freezers</a:t>
            </a:r>
          </a:p>
          <a:p>
            <a:r>
              <a:rPr lang="en-US">
                <a:latin typeface="Century Gothic"/>
                <a:ea typeface="+mn-lt"/>
                <a:cs typeface="+mn-lt"/>
              </a:rPr>
              <a:t>Refrigerate immediately and use in 5 days</a:t>
            </a:r>
          </a:p>
          <a:p>
            <a:endParaRPr lang="en-US">
              <a:latin typeface="Calibri"/>
              <a:ea typeface="+mn-lt"/>
              <a:cs typeface="+mn-lt"/>
            </a:endParaRPr>
          </a:p>
        </p:txBody>
      </p:sp>
    </p:spTree>
    <p:extLst>
      <p:ext uri="{BB962C8B-B14F-4D97-AF65-F5344CB8AC3E}">
        <p14:creationId xmlns:p14="http://schemas.microsoft.com/office/powerpoint/2010/main" val="3924961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18CF429-90D0-4781-8D1D-6E76BEF2C42E}"/>
              </a:ext>
            </a:extLst>
          </p:cNvPr>
          <p:cNvSpPr>
            <a:spLocks noGrp="1"/>
          </p:cNvSpPr>
          <p:nvPr>
            <p:ph idx="1"/>
          </p:nvPr>
        </p:nvSpPr>
        <p:spPr/>
        <p:txBody>
          <a:bodyPr/>
          <a:lstStyle/>
          <a:p>
            <a:r>
              <a:rPr lang="en-US" sz="2800">
                <a:latin typeface="Century Gothic"/>
                <a:cs typeface="Calibri"/>
              </a:rPr>
              <a:t>Vaccine Planning Overview</a:t>
            </a:r>
          </a:p>
          <a:p>
            <a:r>
              <a:rPr lang="en-US" sz="2800">
                <a:latin typeface="Century Gothic"/>
                <a:cs typeface="Calibri"/>
              </a:rPr>
              <a:t>Allocation Framework</a:t>
            </a:r>
          </a:p>
          <a:p>
            <a:r>
              <a:rPr lang="en-US" sz="2800">
                <a:latin typeface="Century Gothic"/>
                <a:cs typeface="Calibri"/>
              </a:rPr>
              <a:t>GACH Data Presentation</a:t>
            </a:r>
          </a:p>
          <a:p>
            <a:r>
              <a:rPr lang="en-US" sz="2800">
                <a:latin typeface="Century Gothic"/>
                <a:cs typeface="Calibri"/>
              </a:rPr>
              <a:t>Vaccine Storage and Handling</a:t>
            </a:r>
          </a:p>
          <a:p>
            <a:r>
              <a:rPr lang="en-US" sz="2800">
                <a:latin typeface="Century Gothic"/>
                <a:cs typeface="Calibri"/>
              </a:rPr>
              <a:t>Provider Registration</a:t>
            </a:r>
          </a:p>
          <a:p>
            <a:pPr marL="0" indent="0">
              <a:buNone/>
            </a:pPr>
            <a:endParaRPr lang="en-US">
              <a:cs typeface="Calibri"/>
            </a:endParaRPr>
          </a:p>
          <a:p>
            <a:endParaRPr lang="en-US">
              <a:cs typeface="Calibri"/>
            </a:endParaRPr>
          </a:p>
        </p:txBody>
      </p:sp>
      <p:sp>
        <p:nvSpPr>
          <p:cNvPr id="5" name="Title 1">
            <a:extLst>
              <a:ext uri="{FF2B5EF4-FFF2-40B4-BE49-F238E27FC236}">
                <a16:creationId xmlns:a16="http://schemas.microsoft.com/office/drawing/2014/main" id="{5FB2A56C-CFBD-4886-A6E2-EE2BACF11757}"/>
              </a:ext>
            </a:extLst>
          </p:cNvPr>
          <p:cNvSpPr>
            <a:spLocks noGrp="1"/>
          </p:cNvSpPr>
          <p:nvPr/>
        </p:nvSpPr>
        <p:spPr bwMode="auto">
          <a:xfrm>
            <a:off x="812800" y="274638"/>
            <a:ext cx="1076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a:latin typeface="Century Gothic"/>
                <a:cs typeface="Calibri"/>
              </a:rPr>
              <a:t>Agenda</a:t>
            </a:r>
            <a:endParaRPr lang="en-US" b="1">
              <a:latin typeface="Century Gothic"/>
            </a:endParaRPr>
          </a:p>
        </p:txBody>
      </p:sp>
    </p:spTree>
    <p:extLst>
      <p:ext uri="{BB962C8B-B14F-4D97-AF65-F5344CB8AC3E}">
        <p14:creationId xmlns:p14="http://schemas.microsoft.com/office/powerpoint/2010/main" val="4226160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04367-2636-495E-9E1A-6793D589B19F}"/>
              </a:ext>
            </a:extLst>
          </p:cNvPr>
          <p:cNvSpPr>
            <a:spLocks noGrp="1"/>
          </p:cNvSpPr>
          <p:nvPr>
            <p:ph type="title"/>
          </p:nvPr>
        </p:nvSpPr>
        <p:spPr/>
        <p:txBody>
          <a:bodyPr/>
          <a:lstStyle/>
          <a:p>
            <a:r>
              <a:rPr lang="en-US" b="1">
                <a:latin typeface="Century Gothic"/>
                <a:cs typeface="Calibri"/>
              </a:rPr>
              <a:t>Storing in the Shipper</a:t>
            </a:r>
            <a:endParaRPr lang="en-US" b="1">
              <a:latin typeface="Century Gothic" panose="020B0502020202020204" pitchFamily="34" charset="0"/>
            </a:endParaRPr>
          </a:p>
        </p:txBody>
      </p:sp>
      <p:sp>
        <p:nvSpPr>
          <p:cNvPr id="3" name="Content Placeholder 2">
            <a:extLst>
              <a:ext uri="{FF2B5EF4-FFF2-40B4-BE49-F238E27FC236}">
                <a16:creationId xmlns:a16="http://schemas.microsoft.com/office/drawing/2014/main" id="{A94F2E7A-E7B0-4213-A4A3-4D41B61B8207}"/>
              </a:ext>
            </a:extLst>
          </p:cNvPr>
          <p:cNvSpPr>
            <a:spLocks noGrp="1"/>
          </p:cNvSpPr>
          <p:nvPr>
            <p:ph idx="1"/>
          </p:nvPr>
        </p:nvSpPr>
        <p:spPr>
          <a:xfrm>
            <a:off x="1033839" y="1717659"/>
            <a:ext cx="10442286" cy="4297363"/>
          </a:xfrm>
        </p:spPr>
        <p:txBody>
          <a:bodyPr/>
          <a:lstStyle/>
          <a:p>
            <a:r>
              <a:rPr lang="en-US" sz="2800">
                <a:latin typeface="Century Gothic"/>
                <a:ea typeface="+mn-lt"/>
                <a:cs typeface="+mn-lt"/>
              </a:rPr>
              <a:t>Process</a:t>
            </a:r>
          </a:p>
          <a:p>
            <a:pPr lvl="1"/>
            <a:r>
              <a:rPr lang="en-US" sz="2400">
                <a:latin typeface="Century Gothic"/>
                <a:ea typeface="+mn-lt"/>
                <a:cs typeface="+mn-lt"/>
              </a:rPr>
              <a:t>Recharge within 24 hours of receipt</a:t>
            </a:r>
          </a:p>
          <a:p>
            <a:pPr lvl="2"/>
            <a:r>
              <a:rPr lang="en-US" sz="2000">
                <a:latin typeface="Century Gothic"/>
                <a:ea typeface="+mn-lt"/>
                <a:cs typeface="+mn-lt"/>
              </a:rPr>
              <a:t>USG will provide</a:t>
            </a:r>
            <a:endParaRPr lang="en-US" sz="2000">
              <a:cs typeface="Calibri"/>
            </a:endParaRPr>
          </a:p>
          <a:p>
            <a:pPr lvl="1"/>
            <a:r>
              <a:rPr lang="en-US" sz="2400">
                <a:latin typeface="Century Gothic"/>
                <a:ea typeface="+mn-lt"/>
                <a:cs typeface="+mn-lt"/>
              </a:rPr>
              <a:t>Recharge every 5 days, opening shipper only twice per day</a:t>
            </a:r>
          </a:p>
          <a:p>
            <a:pPr lvl="2"/>
            <a:r>
              <a:rPr lang="en-US" sz="2000">
                <a:latin typeface="Century Gothic"/>
                <a:ea typeface="+mn-lt"/>
                <a:cs typeface="+mn-lt"/>
              </a:rPr>
              <a:t>Receiving site needs to provide</a:t>
            </a:r>
            <a:endParaRPr lang="en-US" sz="2000">
              <a:cs typeface="Calibri"/>
            </a:endParaRPr>
          </a:p>
          <a:p>
            <a:pPr lvl="1"/>
            <a:r>
              <a:rPr lang="en-US" sz="2400">
                <a:latin typeface="Century Gothic"/>
                <a:ea typeface="+mn-lt"/>
                <a:cs typeface="+mn-lt"/>
              </a:rPr>
              <a:t>Return shipper to Pfizer within 10-20 days</a:t>
            </a:r>
          </a:p>
          <a:p>
            <a:r>
              <a:rPr lang="en-US" sz="2800">
                <a:latin typeface="Century Gothic"/>
                <a:ea typeface="+mn-lt"/>
                <a:cs typeface="+mn-lt"/>
              </a:rPr>
              <a:t>Shipper is recharged with ½" to ¾" dry ice pellets</a:t>
            </a:r>
            <a:endParaRPr lang="en-US">
              <a:latin typeface="Century Gothic"/>
            </a:endParaRPr>
          </a:p>
          <a:p>
            <a:r>
              <a:rPr lang="en-US" sz="2800">
                <a:latin typeface="Century Gothic"/>
                <a:ea typeface="+mn-lt"/>
                <a:cs typeface="+mn-lt"/>
              </a:rPr>
              <a:t>Add ~22 lbs. of pelletized dry ice per recharge</a:t>
            </a:r>
            <a:endParaRPr lang="en-US" sz="2800">
              <a:latin typeface="Century Gothic"/>
              <a:cs typeface="Calibri"/>
            </a:endParaRPr>
          </a:p>
          <a:p>
            <a:r>
              <a:rPr lang="en-US" sz="2800">
                <a:latin typeface="Century Gothic"/>
                <a:cs typeface="Calibri"/>
              </a:rPr>
              <a:t>CDC is working on method for receiving site to continue use of DDL</a:t>
            </a:r>
          </a:p>
          <a:p>
            <a:endParaRPr lang="en-US" sz="2800">
              <a:latin typeface="Century Gothic"/>
              <a:cs typeface="Calibri"/>
            </a:endParaRPr>
          </a:p>
          <a:p>
            <a:endParaRPr lang="en-US">
              <a:cs typeface="Calibri"/>
            </a:endParaRPr>
          </a:p>
        </p:txBody>
      </p:sp>
    </p:spTree>
    <p:extLst>
      <p:ext uri="{BB962C8B-B14F-4D97-AF65-F5344CB8AC3E}">
        <p14:creationId xmlns:p14="http://schemas.microsoft.com/office/powerpoint/2010/main" val="3156502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5DD8C-0F22-4CD5-96E9-AF2A7FE84F5D}"/>
              </a:ext>
            </a:extLst>
          </p:cNvPr>
          <p:cNvSpPr>
            <a:spLocks noGrp="1"/>
          </p:cNvSpPr>
          <p:nvPr>
            <p:ph type="title"/>
          </p:nvPr>
        </p:nvSpPr>
        <p:spPr/>
        <p:txBody>
          <a:bodyPr/>
          <a:lstStyle/>
          <a:p>
            <a:r>
              <a:rPr lang="en-US">
                <a:cs typeface="Calibri"/>
              </a:rPr>
              <a:t>Storing in the Shipper (Cont.)</a:t>
            </a:r>
            <a:endParaRPr lang="en-US"/>
          </a:p>
        </p:txBody>
      </p:sp>
      <p:sp>
        <p:nvSpPr>
          <p:cNvPr id="3" name="Content Placeholder 2">
            <a:extLst>
              <a:ext uri="{FF2B5EF4-FFF2-40B4-BE49-F238E27FC236}">
                <a16:creationId xmlns:a16="http://schemas.microsoft.com/office/drawing/2014/main" id="{8CBD345D-80AC-4751-B53B-4999F938D6E2}"/>
              </a:ext>
            </a:extLst>
          </p:cNvPr>
          <p:cNvSpPr>
            <a:spLocks noGrp="1"/>
          </p:cNvSpPr>
          <p:nvPr>
            <p:ph idx="1"/>
          </p:nvPr>
        </p:nvSpPr>
        <p:spPr/>
        <p:txBody>
          <a:bodyPr/>
          <a:lstStyle/>
          <a:p>
            <a:r>
              <a:rPr lang="en-US">
                <a:latin typeface="Century Gothic"/>
              </a:rPr>
              <a:t>Dry ice PPE</a:t>
            </a:r>
            <a:endParaRPr lang="en-US">
              <a:ea typeface="+mn-lt"/>
              <a:cs typeface="+mn-lt"/>
            </a:endParaRPr>
          </a:p>
          <a:p>
            <a:pPr lvl="1"/>
            <a:r>
              <a:rPr lang="en-US">
                <a:latin typeface="Century Gothic"/>
              </a:rPr>
              <a:t>Dry ice gloves and eye protection</a:t>
            </a:r>
            <a:endParaRPr lang="en-US">
              <a:ea typeface="+mn-lt"/>
              <a:cs typeface="+mn-lt"/>
            </a:endParaRPr>
          </a:p>
          <a:p>
            <a:r>
              <a:rPr lang="en-US">
                <a:latin typeface="Century Gothic"/>
              </a:rPr>
              <a:t>Use a metal scoop</a:t>
            </a:r>
            <a:endParaRPr lang="en-US"/>
          </a:p>
        </p:txBody>
      </p:sp>
      <p:pic>
        <p:nvPicPr>
          <p:cNvPr id="4" name="Picture 4">
            <a:extLst>
              <a:ext uri="{FF2B5EF4-FFF2-40B4-BE49-F238E27FC236}">
                <a16:creationId xmlns:a16="http://schemas.microsoft.com/office/drawing/2014/main" id="{6E733782-63EF-4D5E-947F-61BF472A8173}"/>
              </a:ext>
            </a:extLst>
          </p:cNvPr>
          <p:cNvPicPr>
            <a:picLocks noChangeAspect="1"/>
          </p:cNvPicPr>
          <p:nvPr/>
        </p:nvPicPr>
        <p:blipFill>
          <a:blip r:embed="rId2"/>
          <a:stretch>
            <a:fillRect/>
          </a:stretch>
        </p:blipFill>
        <p:spPr>
          <a:xfrm>
            <a:off x="5948218" y="2972510"/>
            <a:ext cx="4729019" cy="2737160"/>
          </a:xfrm>
          <a:prstGeom prst="rect">
            <a:avLst/>
          </a:prstGeom>
        </p:spPr>
      </p:pic>
    </p:spTree>
    <p:extLst>
      <p:ext uri="{BB962C8B-B14F-4D97-AF65-F5344CB8AC3E}">
        <p14:creationId xmlns:p14="http://schemas.microsoft.com/office/powerpoint/2010/main" val="1401196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D62FD-5ECA-4FA0-A0BD-4E18D59EEA6F}"/>
              </a:ext>
            </a:extLst>
          </p:cNvPr>
          <p:cNvSpPr>
            <a:spLocks noGrp="1"/>
          </p:cNvSpPr>
          <p:nvPr>
            <p:ph type="title"/>
          </p:nvPr>
        </p:nvSpPr>
        <p:spPr/>
        <p:txBody>
          <a:bodyPr/>
          <a:lstStyle/>
          <a:p>
            <a:r>
              <a:rPr lang="en-US" b="1">
                <a:latin typeface="Century Gothic" panose="020B0502020202020204" pitchFamily="34" charset="0"/>
                <a:cs typeface="Calibri"/>
              </a:rPr>
              <a:t>Pfizer Vaccine Fun Facts</a:t>
            </a:r>
          </a:p>
        </p:txBody>
      </p:sp>
      <p:sp>
        <p:nvSpPr>
          <p:cNvPr id="3" name="Content Placeholder 2">
            <a:extLst>
              <a:ext uri="{FF2B5EF4-FFF2-40B4-BE49-F238E27FC236}">
                <a16:creationId xmlns:a16="http://schemas.microsoft.com/office/drawing/2014/main" id="{B825F091-AAE4-46F4-8FC5-4F7175560CBB}"/>
              </a:ext>
            </a:extLst>
          </p:cNvPr>
          <p:cNvSpPr>
            <a:spLocks noGrp="1"/>
          </p:cNvSpPr>
          <p:nvPr>
            <p:ph idx="1"/>
          </p:nvPr>
        </p:nvSpPr>
        <p:spPr>
          <a:xfrm>
            <a:off x="1179513" y="1662114"/>
            <a:ext cx="10697736" cy="4297363"/>
          </a:xfrm>
        </p:spPr>
        <p:txBody>
          <a:bodyPr/>
          <a:lstStyle/>
          <a:p>
            <a:r>
              <a:rPr lang="en-US" sz="2800">
                <a:latin typeface="Century Gothic"/>
                <a:ea typeface="+mn-lt"/>
                <a:cs typeface="+mn-lt"/>
              </a:rPr>
              <a:t>Vaccine requires diluent</a:t>
            </a:r>
            <a:endParaRPr lang="en-US" sz="2800">
              <a:latin typeface="Century Gothic" panose="020B0502020202020204" pitchFamily="34" charset="0"/>
              <a:ea typeface="+mn-lt"/>
              <a:cs typeface="+mn-lt"/>
            </a:endParaRPr>
          </a:p>
          <a:p>
            <a:pPr lvl="1"/>
            <a:r>
              <a:rPr lang="en-US" sz="2400">
                <a:latin typeface="Century Gothic"/>
                <a:ea typeface="+mn-lt"/>
                <a:cs typeface="+mn-lt"/>
              </a:rPr>
              <a:t>Normal saline provided by USG</a:t>
            </a:r>
            <a:endParaRPr lang="en-US" sz="2400">
              <a:latin typeface="Century Gothic" panose="020B0502020202020204" pitchFamily="34" charset="0"/>
              <a:cs typeface="Calibri"/>
            </a:endParaRPr>
          </a:p>
          <a:p>
            <a:r>
              <a:rPr lang="en-US" sz="2800">
                <a:latin typeface="Century Gothic"/>
                <a:ea typeface="+mn-lt"/>
                <a:cs typeface="+mn-lt"/>
              </a:rPr>
              <a:t>Ancillary supplies provided by USG</a:t>
            </a:r>
          </a:p>
          <a:p>
            <a:r>
              <a:rPr lang="en-US" sz="2800">
                <a:latin typeface="Century Gothic" panose="020B0502020202020204" pitchFamily="34" charset="0"/>
                <a:ea typeface="+mn-lt"/>
                <a:cs typeface="+mn-lt"/>
              </a:rPr>
              <a:t>Vaccine shelf-life at ULT: ~ 6 months</a:t>
            </a:r>
            <a:endParaRPr lang="en-US" sz="2800">
              <a:latin typeface="Century Gothic" panose="020B0502020202020204" pitchFamily="34" charset="0"/>
            </a:endParaRPr>
          </a:p>
          <a:p>
            <a:r>
              <a:rPr lang="en-US" sz="2800">
                <a:latin typeface="Century Gothic" panose="020B0502020202020204" pitchFamily="34" charset="0"/>
                <a:ea typeface="+mn-lt"/>
                <a:cs typeface="+mn-lt"/>
              </a:rPr>
              <a:t>Vaccine shelf-life at refrigerated temperature, not reconstituted: 120 hours/5 days</a:t>
            </a:r>
            <a:endParaRPr lang="en-US" sz="2800">
              <a:latin typeface="Century Gothic" panose="020B0502020202020204" pitchFamily="34" charset="0"/>
            </a:endParaRPr>
          </a:p>
          <a:p>
            <a:r>
              <a:rPr lang="en-US" sz="2800">
                <a:latin typeface="Century Gothic"/>
                <a:ea typeface="+mn-lt"/>
                <a:cs typeface="+mn-lt"/>
              </a:rPr>
              <a:t>Reconstituted vaccine can be left at room temperature for 6 hours</a:t>
            </a:r>
            <a:endParaRPr lang="en-US" sz="2800">
              <a:latin typeface="Century Gothic" panose="020B0502020202020204" pitchFamily="34" charset="0"/>
            </a:endParaRPr>
          </a:p>
          <a:p>
            <a:r>
              <a:rPr lang="en-US" sz="2800">
                <a:latin typeface="Century Gothic"/>
                <a:cs typeface="Calibri"/>
              </a:rPr>
              <a:t>Thaw Times: </a:t>
            </a:r>
            <a:r>
              <a:rPr lang="en-US" sz="2400">
                <a:latin typeface="Century Gothic"/>
                <a:cs typeface="Calibri"/>
              </a:rPr>
              <a:t>3 hours in refrigerator/30 minutes at room temperature</a:t>
            </a:r>
          </a:p>
          <a:p>
            <a:endParaRPr lang="en-US">
              <a:cs typeface="Calibri"/>
            </a:endParaRPr>
          </a:p>
        </p:txBody>
      </p:sp>
    </p:spTree>
    <p:extLst>
      <p:ext uri="{BB962C8B-B14F-4D97-AF65-F5344CB8AC3E}">
        <p14:creationId xmlns:p14="http://schemas.microsoft.com/office/powerpoint/2010/main" val="2079954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9F430-5F57-4E52-97B8-4C31DA039D40}"/>
              </a:ext>
            </a:extLst>
          </p:cNvPr>
          <p:cNvSpPr>
            <a:spLocks noGrp="1"/>
          </p:cNvSpPr>
          <p:nvPr>
            <p:ph type="title"/>
          </p:nvPr>
        </p:nvSpPr>
        <p:spPr/>
        <p:txBody>
          <a:bodyPr/>
          <a:lstStyle/>
          <a:p>
            <a:r>
              <a:rPr lang="en-US" b="1">
                <a:latin typeface="Century Gothic" panose="020B0502020202020204" pitchFamily="34" charset="0"/>
                <a:cs typeface="Calibri"/>
              </a:rPr>
              <a:t>Ordering Limitations</a:t>
            </a:r>
            <a:endParaRPr lang="en-US" b="1">
              <a:latin typeface="Century Gothic" panose="020B0502020202020204" pitchFamily="34" charset="0"/>
            </a:endParaRPr>
          </a:p>
        </p:txBody>
      </p:sp>
      <p:sp>
        <p:nvSpPr>
          <p:cNvPr id="3" name="Content Placeholder 2">
            <a:extLst>
              <a:ext uri="{FF2B5EF4-FFF2-40B4-BE49-F238E27FC236}">
                <a16:creationId xmlns:a16="http://schemas.microsoft.com/office/drawing/2014/main" id="{E553235E-0254-4AFC-AF7C-4E8A2F5F32BD}"/>
              </a:ext>
            </a:extLst>
          </p:cNvPr>
          <p:cNvSpPr>
            <a:spLocks noGrp="1"/>
          </p:cNvSpPr>
          <p:nvPr>
            <p:ph idx="1"/>
          </p:nvPr>
        </p:nvSpPr>
        <p:spPr/>
        <p:txBody>
          <a:bodyPr/>
          <a:lstStyle/>
          <a:p>
            <a:r>
              <a:rPr lang="en-US">
                <a:latin typeface="Century Gothic"/>
                <a:ea typeface="+mn-lt"/>
                <a:cs typeface="+mn-lt"/>
              </a:rPr>
              <a:t>Pfizer may be the only option initially &amp; 975 doses is the smallest order</a:t>
            </a:r>
            <a:endParaRPr lang="en-US">
              <a:latin typeface="Century Gothic"/>
              <a:cs typeface="Calibri"/>
            </a:endParaRPr>
          </a:p>
          <a:p>
            <a:r>
              <a:rPr lang="en-US">
                <a:latin typeface="Century Gothic"/>
                <a:ea typeface="+mn-lt"/>
                <a:cs typeface="+mn-lt"/>
              </a:rPr>
              <a:t>Pfizer is developing a 125-dose tray, March 2021</a:t>
            </a:r>
          </a:p>
          <a:p>
            <a:pPr marL="0" indent="0">
              <a:buNone/>
            </a:pPr>
            <a:endParaRPr lang="en-US">
              <a:latin typeface="Calibri"/>
              <a:cs typeface="Calibri"/>
            </a:endParaRPr>
          </a:p>
        </p:txBody>
      </p:sp>
    </p:spTree>
    <p:extLst>
      <p:ext uri="{BB962C8B-B14F-4D97-AF65-F5344CB8AC3E}">
        <p14:creationId xmlns:p14="http://schemas.microsoft.com/office/powerpoint/2010/main" val="1061340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0BC3D-4F13-4DDD-A622-40FFA9C438F2}"/>
              </a:ext>
            </a:extLst>
          </p:cNvPr>
          <p:cNvSpPr>
            <a:spLocks noGrp="1"/>
          </p:cNvSpPr>
          <p:nvPr>
            <p:ph type="title"/>
          </p:nvPr>
        </p:nvSpPr>
        <p:spPr/>
        <p:txBody>
          <a:bodyPr/>
          <a:lstStyle/>
          <a:p>
            <a:r>
              <a:rPr lang="en-US" b="1" err="1">
                <a:latin typeface="Century Gothic" panose="020B0502020202020204" pitchFamily="34" charset="0"/>
                <a:cs typeface="Calibri"/>
              </a:rPr>
              <a:t>Moderna</a:t>
            </a:r>
            <a:r>
              <a:rPr lang="en-US" b="1">
                <a:latin typeface="Century Gothic" panose="020B0502020202020204" pitchFamily="34" charset="0"/>
                <a:cs typeface="Calibri"/>
              </a:rPr>
              <a:t> Vaccine</a:t>
            </a:r>
            <a:endParaRPr lang="en-US" b="1">
              <a:latin typeface="Century Gothic" panose="020B0502020202020204" pitchFamily="34" charset="0"/>
            </a:endParaRPr>
          </a:p>
        </p:txBody>
      </p:sp>
      <p:sp>
        <p:nvSpPr>
          <p:cNvPr id="3" name="Content Placeholder 2">
            <a:extLst>
              <a:ext uri="{FF2B5EF4-FFF2-40B4-BE49-F238E27FC236}">
                <a16:creationId xmlns:a16="http://schemas.microsoft.com/office/drawing/2014/main" id="{CAFE5EA2-EEA5-4D69-8B55-60A70368B474}"/>
              </a:ext>
            </a:extLst>
          </p:cNvPr>
          <p:cNvSpPr>
            <a:spLocks noGrp="1"/>
          </p:cNvSpPr>
          <p:nvPr>
            <p:ph idx="1"/>
          </p:nvPr>
        </p:nvSpPr>
        <p:spPr/>
        <p:txBody>
          <a:bodyPr/>
          <a:lstStyle/>
          <a:p>
            <a:r>
              <a:rPr lang="en-US" sz="2800">
                <a:latin typeface="Century Gothic" panose="020B0502020202020204" pitchFamily="34" charset="0"/>
                <a:ea typeface="+mn-lt"/>
                <a:cs typeface="+mn-lt"/>
              </a:rPr>
              <a:t>mRNA vaccine</a:t>
            </a:r>
          </a:p>
          <a:p>
            <a:r>
              <a:rPr lang="en-US" sz="2800">
                <a:latin typeface="Century Gothic"/>
                <a:ea typeface="+mn-lt"/>
                <a:cs typeface="+mn-lt"/>
              </a:rPr>
              <a:t>Two doses, 28 days apart </a:t>
            </a:r>
          </a:p>
          <a:p>
            <a:r>
              <a:rPr lang="en-US" sz="2800">
                <a:latin typeface="Century Gothic" panose="020B0502020202020204" pitchFamily="34" charset="0"/>
                <a:ea typeface="+mn-lt"/>
                <a:cs typeface="+mn-lt"/>
              </a:rPr>
              <a:t>Requires frozen storage (-20° C)</a:t>
            </a:r>
          </a:p>
          <a:p>
            <a:pPr lvl="1"/>
            <a:r>
              <a:rPr lang="en-US" sz="2400">
                <a:latin typeface="Century Gothic"/>
                <a:ea typeface="+mn-lt"/>
                <a:cs typeface="+mn-lt"/>
              </a:rPr>
              <a:t>The range (-25° to -15° C) is narrower than other frozen vaccines</a:t>
            </a:r>
          </a:p>
          <a:p>
            <a:r>
              <a:rPr lang="en-US" sz="2800">
                <a:latin typeface="Century Gothic" panose="020B0502020202020204" pitchFamily="34" charset="0"/>
                <a:ea typeface="+mn-lt"/>
                <a:cs typeface="+mn-lt"/>
              </a:rPr>
              <a:t>Shipped to administration/storage sites from McKesson</a:t>
            </a:r>
          </a:p>
          <a:p>
            <a:r>
              <a:rPr lang="en-US" sz="2800">
                <a:latin typeface="Century Gothic"/>
                <a:ea typeface="+mn-lt"/>
                <a:cs typeface="+mn-lt"/>
              </a:rPr>
              <a:t>Ancillary supplies shipped by USG</a:t>
            </a:r>
            <a:endParaRPr lang="en-US" sz="2800">
              <a:latin typeface="Century Gothic" panose="020B0502020202020204" pitchFamily="34" charset="0"/>
              <a:ea typeface="+mn-lt"/>
              <a:cs typeface="+mn-lt"/>
            </a:endParaRPr>
          </a:p>
          <a:p>
            <a:r>
              <a:rPr lang="en-US" sz="2800">
                <a:latin typeface="Century Gothic"/>
                <a:ea typeface="+mn-lt"/>
                <a:cs typeface="+mn-lt"/>
              </a:rPr>
              <a:t>Expected to be released closely behind Pfizer</a:t>
            </a:r>
            <a:endParaRPr lang="en-US" sz="2800">
              <a:latin typeface="Century Gothic" panose="020B0502020202020204" pitchFamily="34" charset="0"/>
              <a:ea typeface="+mn-lt"/>
              <a:cs typeface="+mn-lt"/>
            </a:endParaRPr>
          </a:p>
        </p:txBody>
      </p:sp>
    </p:spTree>
    <p:extLst>
      <p:ext uri="{BB962C8B-B14F-4D97-AF65-F5344CB8AC3E}">
        <p14:creationId xmlns:p14="http://schemas.microsoft.com/office/powerpoint/2010/main" val="130654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0BC3D-4F13-4DDD-A622-40FFA9C438F2}"/>
              </a:ext>
            </a:extLst>
          </p:cNvPr>
          <p:cNvSpPr>
            <a:spLocks noGrp="1"/>
          </p:cNvSpPr>
          <p:nvPr>
            <p:ph type="title"/>
          </p:nvPr>
        </p:nvSpPr>
        <p:spPr/>
        <p:txBody>
          <a:bodyPr/>
          <a:lstStyle/>
          <a:p>
            <a:r>
              <a:rPr lang="en-US" b="1" err="1">
                <a:latin typeface="Century Gothic" panose="020B0502020202020204" pitchFamily="34" charset="0"/>
                <a:cs typeface="Calibri"/>
              </a:rPr>
              <a:t>Moderna</a:t>
            </a:r>
            <a:r>
              <a:rPr lang="en-US" b="1">
                <a:latin typeface="Century Gothic" panose="020B0502020202020204" pitchFamily="34" charset="0"/>
                <a:cs typeface="Calibri"/>
              </a:rPr>
              <a:t> Shipping/Storage/Use</a:t>
            </a:r>
            <a:endParaRPr lang="en-US" b="1">
              <a:latin typeface="Century Gothic" panose="020B0502020202020204" pitchFamily="34" charset="0"/>
            </a:endParaRPr>
          </a:p>
        </p:txBody>
      </p:sp>
      <p:sp>
        <p:nvSpPr>
          <p:cNvPr id="3" name="Content Placeholder 2">
            <a:extLst>
              <a:ext uri="{FF2B5EF4-FFF2-40B4-BE49-F238E27FC236}">
                <a16:creationId xmlns:a16="http://schemas.microsoft.com/office/drawing/2014/main" id="{CAFE5EA2-EEA5-4D69-8B55-60A70368B474}"/>
              </a:ext>
            </a:extLst>
          </p:cNvPr>
          <p:cNvSpPr>
            <a:spLocks noGrp="1"/>
          </p:cNvSpPr>
          <p:nvPr>
            <p:ph idx="1"/>
          </p:nvPr>
        </p:nvSpPr>
        <p:spPr/>
        <p:txBody>
          <a:bodyPr/>
          <a:lstStyle/>
          <a:p>
            <a:r>
              <a:rPr lang="en-US" sz="2800">
                <a:latin typeface="Century Gothic"/>
                <a:ea typeface="+mn-lt"/>
                <a:cs typeface="+mn-lt"/>
              </a:rPr>
              <a:t>Shipping and storage temperature: -20°C</a:t>
            </a:r>
          </a:p>
          <a:p>
            <a:r>
              <a:rPr lang="en-US" sz="2800">
                <a:latin typeface="Century Gothic"/>
                <a:ea typeface="+mn-lt"/>
                <a:cs typeface="+mn-lt"/>
              </a:rPr>
              <a:t>Refrigerated Storage: </a:t>
            </a:r>
            <a:r>
              <a:rPr lang="en-US" sz="2800">
                <a:solidFill>
                  <a:srgbClr val="000000"/>
                </a:solidFill>
                <a:latin typeface="Century Gothic"/>
                <a:ea typeface="+mn-lt"/>
                <a:cs typeface="Calibri"/>
              </a:rPr>
              <a:t>(2°C - 8°C) </a:t>
            </a:r>
            <a:r>
              <a:rPr lang="en-US" sz="2800">
                <a:latin typeface="Century Gothic"/>
                <a:ea typeface="+mn-lt"/>
                <a:cs typeface="+mn-lt"/>
              </a:rPr>
              <a:t>for 7 days</a:t>
            </a:r>
          </a:p>
          <a:p>
            <a:r>
              <a:rPr lang="en-US" sz="2800">
                <a:latin typeface="Century Gothic"/>
                <a:ea typeface="+mn-lt"/>
                <a:cs typeface="+mn-lt"/>
              </a:rPr>
              <a:t>Multidose vials (10 per/vial)</a:t>
            </a:r>
            <a:endParaRPr lang="en-US">
              <a:latin typeface="Calibri"/>
              <a:ea typeface="+mn-lt"/>
              <a:cs typeface="+mn-lt"/>
            </a:endParaRPr>
          </a:p>
          <a:p>
            <a:r>
              <a:rPr lang="en-US" sz="2800">
                <a:latin typeface="Century Gothic"/>
                <a:ea typeface="+mn-lt"/>
                <a:cs typeface="+mn-lt"/>
              </a:rPr>
              <a:t>100 dose minimum order</a:t>
            </a:r>
            <a:endParaRPr lang="en-US">
              <a:cs typeface="Calibri"/>
            </a:endParaRPr>
          </a:p>
          <a:p>
            <a:r>
              <a:rPr lang="en-US" sz="2800">
                <a:latin typeface="Century Gothic" panose="020B0502020202020204" pitchFamily="34" charset="0"/>
                <a:ea typeface="+mn-lt"/>
                <a:cs typeface="+mn-lt"/>
              </a:rPr>
              <a:t>Thaw times</a:t>
            </a:r>
          </a:p>
          <a:p>
            <a:pPr lvl="1"/>
            <a:r>
              <a:rPr lang="en-US" sz="2400">
                <a:latin typeface="Century Gothic"/>
                <a:ea typeface="+mn-lt"/>
                <a:cs typeface="+mn-lt"/>
              </a:rPr>
              <a:t>2 hours in the refrigerator, then 15 minutes at room temperature</a:t>
            </a:r>
          </a:p>
          <a:p>
            <a:pPr lvl="1"/>
            <a:r>
              <a:rPr lang="en-US" sz="2400">
                <a:latin typeface="Century Gothic"/>
                <a:ea typeface="+mn-lt"/>
                <a:cs typeface="+mn-lt"/>
              </a:rPr>
              <a:t>1 hour at room temperature</a:t>
            </a:r>
          </a:p>
        </p:txBody>
      </p:sp>
    </p:spTree>
    <p:extLst>
      <p:ext uri="{BB962C8B-B14F-4D97-AF65-F5344CB8AC3E}">
        <p14:creationId xmlns:p14="http://schemas.microsoft.com/office/powerpoint/2010/main" val="1688751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0BC3D-4F13-4DDD-A622-40FFA9C438F2}"/>
              </a:ext>
            </a:extLst>
          </p:cNvPr>
          <p:cNvSpPr>
            <a:spLocks noGrp="1"/>
          </p:cNvSpPr>
          <p:nvPr>
            <p:ph type="title"/>
          </p:nvPr>
        </p:nvSpPr>
        <p:spPr>
          <a:xfrm>
            <a:off x="775515" y="266249"/>
            <a:ext cx="11250569" cy="1143000"/>
          </a:xfrm>
        </p:spPr>
        <p:txBody>
          <a:bodyPr/>
          <a:lstStyle/>
          <a:p>
            <a:r>
              <a:rPr lang="en-US" b="1" err="1">
                <a:latin typeface="Century Gothic" panose="020B0502020202020204" pitchFamily="34" charset="0"/>
                <a:cs typeface="Calibri"/>
              </a:rPr>
              <a:t>Moderna</a:t>
            </a:r>
            <a:r>
              <a:rPr lang="en-US" b="1">
                <a:latin typeface="Century Gothic" panose="020B0502020202020204" pitchFamily="34" charset="0"/>
                <a:cs typeface="Calibri"/>
              </a:rPr>
              <a:t> Vaccine Shipping/Storage/Use</a:t>
            </a:r>
            <a:endParaRPr lang="en-US" b="1">
              <a:latin typeface="Century Gothic" panose="020B0502020202020204" pitchFamily="34" charset="0"/>
            </a:endParaRPr>
          </a:p>
        </p:txBody>
      </p:sp>
      <p:sp>
        <p:nvSpPr>
          <p:cNvPr id="3" name="Content Placeholder 2">
            <a:extLst>
              <a:ext uri="{FF2B5EF4-FFF2-40B4-BE49-F238E27FC236}">
                <a16:creationId xmlns:a16="http://schemas.microsoft.com/office/drawing/2014/main" id="{CAFE5EA2-EEA5-4D69-8B55-60A70368B474}"/>
              </a:ext>
            </a:extLst>
          </p:cNvPr>
          <p:cNvSpPr>
            <a:spLocks noGrp="1"/>
          </p:cNvSpPr>
          <p:nvPr>
            <p:ph idx="1"/>
          </p:nvPr>
        </p:nvSpPr>
        <p:spPr/>
        <p:txBody>
          <a:bodyPr/>
          <a:lstStyle/>
          <a:p>
            <a:r>
              <a:rPr lang="en-US" sz="2800">
                <a:latin typeface="Century Gothic" panose="020B0502020202020204" pitchFamily="34" charset="0"/>
                <a:ea typeface="+mn-lt"/>
                <a:cs typeface="+mn-lt"/>
              </a:rPr>
              <a:t>Use:</a:t>
            </a:r>
          </a:p>
          <a:p>
            <a:pPr lvl="1"/>
            <a:r>
              <a:rPr lang="en-US" sz="2400">
                <a:latin typeface="Century Gothic"/>
                <a:ea typeface="+mn-lt"/>
                <a:cs typeface="+mn-lt"/>
              </a:rPr>
              <a:t>Up to 12 hours to administration at room temperature</a:t>
            </a:r>
          </a:p>
          <a:p>
            <a:pPr lvl="1"/>
            <a:r>
              <a:rPr lang="en-US" sz="2400">
                <a:latin typeface="Century Gothic"/>
                <a:ea typeface="+mn-lt"/>
                <a:cs typeface="+mn-lt"/>
              </a:rPr>
              <a:t>Vial must be used within 6 hours after first entry/puncture</a:t>
            </a:r>
            <a:endParaRPr lang="en-US" sz="2400">
              <a:latin typeface="Century Gothic" panose="020B0502020202020204" pitchFamily="34" charset="0"/>
              <a:ea typeface="+mn-lt"/>
              <a:cs typeface="+mn-lt"/>
            </a:endParaRPr>
          </a:p>
          <a:p>
            <a:endParaRPr lang="en-US" sz="2800">
              <a:latin typeface="Century Gothic" panose="020B0502020202020204" pitchFamily="34" charset="0"/>
              <a:ea typeface="+mn-lt"/>
              <a:cs typeface="+mn-lt"/>
            </a:endParaRPr>
          </a:p>
        </p:txBody>
      </p:sp>
    </p:spTree>
    <p:extLst>
      <p:ext uri="{BB962C8B-B14F-4D97-AF65-F5344CB8AC3E}">
        <p14:creationId xmlns:p14="http://schemas.microsoft.com/office/powerpoint/2010/main" val="1825446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DFC6D-1131-42C8-93C0-84AA9218E09F}"/>
              </a:ext>
            </a:extLst>
          </p:cNvPr>
          <p:cNvSpPr>
            <a:spLocks noGrp="1"/>
          </p:cNvSpPr>
          <p:nvPr>
            <p:ph type="title"/>
          </p:nvPr>
        </p:nvSpPr>
        <p:spPr/>
        <p:txBody>
          <a:bodyPr/>
          <a:lstStyle/>
          <a:p>
            <a:r>
              <a:rPr lang="en-US">
                <a:cs typeface="Calibri"/>
              </a:rPr>
              <a:t>Ancillary Supplies</a:t>
            </a:r>
            <a:endParaRPr lang="en-US"/>
          </a:p>
        </p:txBody>
      </p:sp>
      <p:sp>
        <p:nvSpPr>
          <p:cNvPr id="3" name="Content Placeholder 2">
            <a:extLst>
              <a:ext uri="{FF2B5EF4-FFF2-40B4-BE49-F238E27FC236}">
                <a16:creationId xmlns:a16="http://schemas.microsoft.com/office/drawing/2014/main" id="{3DD668C4-1B4A-4EE0-9DCD-8B9A5CCF386F}"/>
              </a:ext>
            </a:extLst>
          </p:cNvPr>
          <p:cNvSpPr>
            <a:spLocks noGrp="1"/>
          </p:cNvSpPr>
          <p:nvPr>
            <p:ph idx="1"/>
          </p:nvPr>
        </p:nvSpPr>
        <p:spPr>
          <a:xfrm>
            <a:off x="1219200" y="1689411"/>
            <a:ext cx="10363200" cy="4297363"/>
          </a:xfrm>
        </p:spPr>
        <p:txBody>
          <a:bodyPr/>
          <a:lstStyle/>
          <a:p>
            <a:r>
              <a:rPr lang="en-US" sz="2400">
                <a:latin typeface="Century Gothic"/>
                <a:ea typeface="+mn-lt"/>
                <a:cs typeface="+mn-lt"/>
              </a:rPr>
              <a:t>Ancillary supplies kitted per 100 vaccines</a:t>
            </a:r>
          </a:p>
          <a:p>
            <a:pPr lvl="1"/>
            <a:r>
              <a:rPr lang="en-US" sz="2000">
                <a:latin typeface="Century Gothic"/>
                <a:ea typeface="+mn-lt"/>
                <a:cs typeface="+mn-lt"/>
              </a:rPr>
              <a:t>Needles, 105 per kit (various sizes for the population served by the ordering vaccination provider) </a:t>
            </a:r>
          </a:p>
          <a:p>
            <a:pPr lvl="2"/>
            <a:r>
              <a:rPr lang="en-US" sz="1800">
                <a:latin typeface="Century Gothic"/>
                <a:ea typeface="+mn-lt"/>
                <a:cs typeface="+mn-lt"/>
              </a:rPr>
              <a:t>25-gauge, 1” (if vaccination indicated for pediatric population) </a:t>
            </a:r>
          </a:p>
          <a:p>
            <a:pPr lvl="2"/>
            <a:r>
              <a:rPr lang="en-US" sz="1800">
                <a:latin typeface="Century Gothic"/>
                <a:ea typeface="+mn-lt"/>
                <a:cs typeface="+mn-lt"/>
              </a:rPr>
              <a:t>22–25-gauge, 1-1.5” (adult) </a:t>
            </a:r>
          </a:p>
          <a:p>
            <a:pPr lvl="1"/>
            <a:r>
              <a:rPr lang="en-US" sz="2000">
                <a:latin typeface="Century Gothic"/>
                <a:ea typeface="+mn-lt"/>
                <a:cs typeface="+mn-lt"/>
              </a:rPr>
              <a:t>Syringes, 105 per kit (ranging from 1–3 mL) </a:t>
            </a:r>
          </a:p>
          <a:p>
            <a:pPr lvl="1"/>
            <a:r>
              <a:rPr lang="en-US" sz="2000">
                <a:latin typeface="Century Gothic"/>
                <a:ea typeface="+mn-lt"/>
                <a:cs typeface="+mn-lt"/>
              </a:rPr>
              <a:t>Alcohol prep pads, 210 per kit </a:t>
            </a:r>
          </a:p>
          <a:p>
            <a:pPr lvl="1"/>
            <a:r>
              <a:rPr lang="en-US" sz="2000">
                <a:latin typeface="Century Gothic"/>
                <a:ea typeface="+mn-lt"/>
                <a:cs typeface="+mn-lt"/>
              </a:rPr>
              <a:t>4 surgical masks and 2 face shields for vaccinators per kit </a:t>
            </a:r>
          </a:p>
          <a:p>
            <a:pPr lvl="1"/>
            <a:r>
              <a:rPr lang="en-US" sz="2000">
                <a:latin typeface="Century Gothic"/>
                <a:ea typeface="+mn-lt"/>
                <a:cs typeface="+mn-lt"/>
              </a:rPr>
              <a:t>COVID-19 vaccination record cards for vaccine recipients, 100 per kit </a:t>
            </a:r>
            <a:endParaRPr lang="en-US" sz="2000">
              <a:ea typeface="+mn-lt"/>
              <a:cs typeface="+mn-lt"/>
            </a:endParaRPr>
          </a:p>
          <a:p>
            <a:pPr lvl="1"/>
            <a:r>
              <a:rPr lang="en-US" sz="2000">
                <a:latin typeface="Century Gothic"/>
                <a:ea typeface="+mn-lt"/>
                <a:cs typeface="+mn-lt"/>
              </a:rPr>
              <a:t>Vaccine needle guide detailing the appropriate length/gauge for injections based on route, age (for children), gender, and weight (for adults)</a:t>
            </a:r>
            <a:endParaRPr lang="en-US" sz="2000">
              <a:latin typeface="Century Gothic"/>
              <a:cs typeface="Calibri"/>
            </a:endParaRPr>
          </a:p>
        </p:txBody>
      </p:sp>
    </p:spTree>
    <p:extLst>
      <p:ext uri="{BB962C8B-B14F-4D97-AF65-F5344CB8AC3E}">
        <p14:creationId xmlns:p14="http://schemas.microsoft.com/office/powerpoint/2010/main" val="2643315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D8C45-4989-4C71-9873-F85FCE45AE54}"/>
              </a:ext>
            </a:extLst>
          </p:cNvPr>
          <p:cNvSpPr>
            <a:spLocks noGrp="1"/>
          </p:cNvSpPr>
          <p:nvPr>
            <p:ph type="title"/>
          </p:nvPr>
        </p:nvSpPr>
        <p:spPr/>
        <p:txBody>
          <a:bodyPr/>
          <a:lstStyle/>
          <a:p>
            <a:r>
              <a:rPr lang="en-US">
                <a:cs typeface="Calibri"/>
              </a:rPr>
              <a:t>Diluent and Mixing Kit</a:t>
            </a:r>
          </a:p>
        </p:txBody>
      </p:sp>
      <p:sp>
        <p:nvSpPr>
          <p:cNvPr id="3" name="Content Placeholder 2">
            <a:extLst>
              <a:ext uri="{FF2B5EF4-FFF2-40B4-BE49-F238E27FC236}">
                <a16:creationId xmlns:a16="http://schemas.microsoft.com/office/drawing/2014/main" id="{8E07089A-9D19-4F77-A743-DCDE9BF2FA2B}"/>
              </a:ext>
            </a:extLst>
          </p:cNvPr>
          <p:cNvSpPr>
            <a:spLocks noGrp="1"/>
          </p:cNvSpPr>
          <p:nvPr>
            <p:ph idx="1"/>
          </p:nvPr>
        </p:nvSpPr>
        <p:spPr/>
        <p:txBody>
          <a:bodyPr/>
          <a:lstStyle/>
          <a:p>
            <a:r>
              <a:rPr lang="en-US" sz="2400">
                <a:latin typeface="Century Gothic"/>
                <a:cs typeface="Calibri"/>
              </a:rPr>
              <a:t>USG will provide diluent with all vaccines needing diluent</a:t>
            </a:r>
          </a:p>
          <a:p>
            <a:r>
              <a:rPr lang="en-US" sz="2400">
                <a:latin typeface="Century Gothic"/>
                <a:cs typeface="Calibri"/>
              </a:rPr>
              <a:t>USG will provide mixing kit</a:t>
            </a:r>
          </a:p>
          <a:p>
            <a:pPr lvl="1"/>
            <a:r>
              <a:rPr lang="en-US" sz="2400">
                <a:latin typeface="Century Gothic"/>
                <a:cs typeface="Calibri"/>
              </a:rPr>
              <a:t>Needles, syringe, alcohol prep pads</a:t>
            </a:r>
          </a:p>
          <a:p>
            <a:r>
              <a:rPr lang="en-US" sz="2400">
                <a:latin typeface="Century Gothic"/>
                <a:cs typeface="Calibri"/>
              </a:rPr>
              <a:t>Pfizer diluent</a:t>
            </a:r>
          </a:p>
          <a:p>
            <a:pPr lvl="1"/>
            <a:r>
              <a:rPr lang="en-US" sz="2400">
                <a:latin typeface="Century Gothic"/>
                <a:cs typeface="Calibri"/>
              </a:rPr>
              <a:t>2 mL vials of normal saline</a:t>
            </a:r>
          </a:p>
          <a:p>
            <a:pPr lvl="1"/>
            <a:r>
              <a:rPr lang="en-US" sz="2400">
                <a:latin typeface="Century Gothic"/>
                <a:cs typeface="Calibri"/>
              </a:rPr>
              <a:t>3 or 5 mL Syringe</a:t>
            </a:r>
          </a:p>
          <a:p>
            <a:pPr lvl="1"/>
            <a:r>
              <a:rPr lang="en-US" sz="2400">
                <a:latin typeface="Century Gothic"/>
                <a:cs typeface="Calibri"/>
              </a:rPr>
              <a:t>21 gauge or narrower needle</a:t>
            </a:r>
          </a:p>
          <a:p>
            <a:pPr lvl="1"/>
            <a:endParaRPr lang="en-US">
              <a:cs typeface="Calibri"/>
            </a:endParaRPr>
          </a:p>
          <a:p>
            <a:endParaRPr lang="en-US">
              <a:cs typeface="Calibri"/>
            </a:endParaRPr>
          </a:p>
        </p:txBody>
      </p:sp>
    </p:spTree>
    <p:extLst>
      <p:ext uri="{BB962C8B-B14F-4D97-AF65-F5344CB8AC3E}">
        <p14:creationId xmlns:p14="http://schemas.microsoft.com/office/powerpoint/2010/main" val="267259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B78FD6-4978-4E44-8AAF-30CA82F6B8D2}"/>
              </a:ext>
            </a:extLst>
          </p:cNvPr>
          <p:cNvSpPr>
            <a:spLocks noGrp="1"/>
          </p:cNvSpPr>
          <p:nvPr>
            <p:ph idx="1"/>
          </p:nvPr>
        </p:nvSpPr>
        <p:spPr>
          <a:xfrm>
            <a:off x="1004711" y="2490935"/>
            <a:ext cx="10363200" cy="2214083"/>
          </a:xfrm>
        </p:spPr>
        <p:txBody>
          <a:bodyPr/>
          <a:lstStyle/>
          <a:p>
            <a:pPr marL="0" indent="0" algn="ctr">
              <a:buNone/>
            </a:pPr>
            <a:r>
              <a:rPr lang="en-US" sz="4400" b="1">
                <a:latin typeface="Century Gothic" panose="020B0502020202020204" pitchFamily="34" charset="0"/>
              </a:rPr>
              <a:t>COVID-19 Vaccination Program</a:t>
            </a:r>
            <a:endParaRPr lang="en-US" b="1">
              <a:latin typeface="Century Gothic" panose="020B0502020202020204" pitchFamily="34" charset="0"/>
            </a:endParaRPr>
          </a:p>
          <a:p>
            <a:pPr marL="0" indent="0" algn="ctr">
              <a:buNone/>
            </a:pPr>
            <a:r>
              <a:rPr lang="en-US" sz="4400" b="1">
                <a:latin typeface="Century Gothic" panose="020B0502020202020204" pitchFamily="34" charset="0"/>
              </a:rPr>
              <a:t>California Provider Registration and Enrollment Process Overview </a:t>
            </a:r>
            <a:r>
              <a:rPr lang="en-US" sz="4400"/>
              <a:t> </a:t>
            </a:r>
            <a:endParaRPr lang="en-US"/>
          </a:p>
        </p:txBody>
      </p:sp>
    </p:spTree>
    <p:extLst>
      <p:ext uri="{BB962C8B-B14F-4D97-AF65-F5344CB8AC3E}">
        <p14:creationId xmlns:p14="http://schemas.microsoft.com/office/powerpoint/2010/main" val="697509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FB2A56C-CFBD-4886-A6E2-EE2BACF11757}"/>
              </a:ext>
            </a:extLst>
          </p:cNvPr>
          <p:cNvSpPr>
            <a:spLocks noGrp="1"/>
          </p:cNvSpPr>
          <p:nvPr/>
        </p:nvSpPr>
        <p:spPr bwMode="auto">
          <a:xfrm>
            <a:off x="899611" y="2242334"/>
            <a:ext cx="10393423" cy="173137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a:latin typeface="Century Gothic"/>
                <a:ea typeface="+mj-lt"/>
                <a:cs typeface="+mj-lt"/>
              </a:rPr>
              <a:t>Allocation of COVID-19 Vaccine During Scarcity</a:t>
            </a:r>
            <a:endParaRPr lang="en-US" b="1">
              <a:latin typeface="Century Gothic"/>
            </a:endParaRPr>
          </a:p>
        </p:txBody>
      </p:sp>
    </p:spTree>
    <p:extLst>
      <p:ext uri="{BB962C8B-B14F-4D97-AF65-F5344CB8AC3E}">
        <p14:creationId xmlns:p14="http://schemas.microsoft.com/office/powerpoint/2010/main" val="2288698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486F-CDC1-458C-8659-2AA5B4269A27}"/>
              </a:ext>
            </a:extLst>
          </p:cNvPr>
          <p:cNvSpPr>
            <a:spLocks noGrp="1"/>
          </p:cNvSpPr>
          <p:nvPr>
            <p:ph type="title"/>
          </p:nvPr>
        </p:nvSpPr>
        <p:spPr/>
        <p:txBody>
          <a:bodyPr/>
          <a:lstStyle/>
          <a:p>
            <a:r>
              <a:rPr lang="en-US"/>
              <a:t>For </a:t>
            </a:r>
          </a:p>
        </p:txBody>
      </p:sp>
      <p:pic>
        <p:nvPicPr>
          <p:cNvPr id="7" name="Picture 7">
            <a:extLst>
              <a:ext uri="{FF2B5EF4-FFF2-40B4-BE49-F238E27FC236}">
                <a16:creationId xmlns:a16="http://schemas.microsoft.com/office/drawing/2014/main" id="{7B568F65-F8BB-4061-9AD7-849E911C3107}"/>
              </a:ext>
            </a:extLst>
          </p:cNvPr>
          <p:cNvPicPr>
            <a:picLocks noGrp="1" noChangeAspect="1"/>
          </p:cNvPicPr>
          <p:nvPr>
            <p:ph idx="1"/>
          </p:nvPr>
        </p:nvPicPr>
        <p:blipFill>
          <a:blip r:embed="rId3"/>
          <a:stretch>
            <a:fillRect/>
          </a:stretch>
        </p:blipFill>
        <p:spPr>
          <a:xfrm>
            <a:off x="707698" y="70891"/>
            <a:ext cx="10426283" cy="5782551"/>
          </a:xfrm>
        </p:spPr>
      </p:pic>
      <p:sp>
        <p:nvSpPr>
          <p:cNvPr id="9" name="Rectangle: Rounded Corners 8">
            <a:extLst>
              <a:ext uri="{FF2B5EF4-FFF2-40B4-BE49-F238E27FC236}">
                <a16:creationId xmlns:a16="http://schemas.microsoft.com/office/drawing/2014/main" id="{5143D180-7874-456B-890D-82F80F8885B6}"/>
              </a:ext>
            </a:extLst>
          </p:cNvPr>
          <p:cNvSpPr/>
          <p:nvPr/>
        </p:nvSpPr>
        <p:spPr bwMode="auto">
          <a:xfrm>
            <a:off x="1564152" y="3716130"/>
            <a:ext cx="3870591" cy="1593772"/>
          </a:xfrm>
          <a:prstGeom prst="roundRect">
            <a:avLst/>
          </a:prstGeom>
          <a:noFill/>
          <a:ln w="57150"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3354676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909" y="291416"/>
            <a:ext cx="11099567" cy="1143000"/>
          </a:xfrm>
        </p:spPr>
        <p:txBody>
          <a:bodyPr/>
          <a:lstStyle/>
          <a:p>
            <a:r>
              <a:rPr lang="en-US" b="1">
                <a:latin typeface="Century Gothic" panose="020B0502020202020204" pitchFamily="34" charset="0"/>
              </a:rPr>
              <a:t>Enrollment Timeline for Phase 1 Providers</a:t>
            </a:r>
            <a:endParaRPr lang="en-US" b="1">
              <a:latin typeface="Century Gothic" panose="020B0502020202020204" pitchFamily="34" charset="0"/>
              <a:cs typeface="Calibri Light"/>
            </a:endParaRPr>
          </a:p>
        </p:txBody>
      </p:sp>
      <p:sp>
        <p:nvSpPr>
          <p:cNvPr id="3" name="Content Placeholder 2"/>
          <p:cNvSpPr>
            <a:spLocks noGrp="1"/>
          </p:cNvSpPr>
          <p:nvPr>
            <p:ph idx="1"/>
          </p:nvPr>
        </p:nvSpPr>
        <p:spPr/>
        <p:txBody>
          <a:bodyPr vert="horz" lIns="91440" tIns="45720" rIns="91440" bIns="45720" rtlCol="0" anchor="t">
            <a:normAutofit/>
          </a:bodyPr>
          <a:lstStyle/>
          <a:p>
            <a:r>
              <a:rPr lang="en-US" sz="2400">
                <a:latin typeface="Century Gothic" panose="020B0502020202020204" pitchFamily="34" charset="0"/>
              </a:rPr>
              <a:t>During phase 1, we are limiting registration to LHDs (and limited vaccine prepositioning sites) at this time</a:t>
            </a:r>
            <a:endParaRPr lang="en-US" sz="2400">
              <a:latin typeface="Century Gothic" panose="020B0502020202020204" pitchFamily="34" charset="0"/>
              <a:cs typeface="Calibri"/>
            </a:endParaRPr>
          </a:p>
          <a:p>
            <a:pPr lvl="2"/>
            <a:r>
              <a:rPr lang="en-US" sz="2000">
                <a:latin typeface="Century Gothic" panose="020B0502020202020204" pitchFamily="34" charset="0"/>
                <a:cs typeface="Calibri"/>
              </a:rPr>
              <a:t>Working with each LHDs on identification &amp; outreach to potential providers</a:t>
            </a:r>
          </a:p>
          <a:p>
            <a:pPr lvl="2"/>
            <a:r>
              <a:rPr lang="en-US" sz="2000">
                <a:latin typeface="Century Gothic" panose="020B0502020202020204" pitchFamily="34" charset="0"/>
                <a:ea typeface="+mn-lt"/>
                <a:cs typeface="+mn-lt"/>
              </a:rPr>
              <a:t>Week of 11/3-Soft launched  CA's Provider Registration portal</a:t>
            </a:r>
          </a:p>
          <a:p>
            <a:pPr lvl="3"/>
            <a:r>
              <a:rPr lang="en-US">
                <a:latin typeface="Century Gothic" panose="020B0502020202020204" pitchFamily="34" charset="0"/>
                <a:ea typeface="+mn-lt"/>
                <a:cs typeface="+mn-lt"/>
              </a:rPr>
              <a:t>Conduct testing of CA’s Enrollment Portal</a:t>
            </a:r>
          </a:p>
          <a:p>
            <a:pPr lvl="3"/>
            <a:r>
              <a:rPr lang="en-US">
                <a:latin typeface="Century Gothic" panose="020B0502020202020204" pitchFamily="34" charset="0"/>
                <a:ea typeface="+mn-lt"/>
                <a:cs typeface="+mn-lt"/>
              </a:rPr>
              <a:t>Collecting feedback from LHDs on any issues and questions regarding the registration process</a:t>
            </a:r>
            <a:endParaRPr lang="en-US">
              <a:latin typeface="Century Gothic" panose="020B0502020202020204" pitchFamily="34" charset="0"/>
              <a:cs typeface="Calibri" panose="020F0502020204030204"/>
            </a:endParaRPr>
          </a:p>
          <a:p>
            <a:pPr lvl="2"/>
            <a:r>
              <a:rPr lang="en-US" sz="2000">
                <a:latin typeface="Century Gothic" panose="020B0502020202020204" pitchFamily="34" charset="0"/>
              </a:rPr>
              <a:t>Week of 11/16: Limited invitations to providers for Phase 1a</a:t>
            </a:r>
            <a:endParaRPr lang="en-US" sz="2000">
              <a:latin typeface="Century Gothic" panose="020B0502020202020204" pitchFamily="34" charset="0"/>
              <a:cs typeface="Calibri"/>
            </a:endParaRPr>
          </a:p>
          <a:p>
            <a:pPr marL="457200" lvl="1" indent="0">
              <a:buNone/>
            </a:pPr>
            <a:endParaRPr lang="en-US" sz="2800">
              <a:solidFill>
                <a:srgbClr val="002060"/>
              </a:solidFill>
            </a:endParaRPr>
          </a:p>
        </p:txBody>
      </p:sp>
    </p:spTree>
    <p:extLst>
      <p:ext uri="{BB962C8B-B14F-4D97-AF65-F5344CB8AC3E}">
        <p14:creationId xmlns:p14="http://schemas.microsoft.com/office/powerpoint/2010/main" val="3619792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4DB3B0F-D22F-4888-BB85-5F969B3F8593}"/>
              </a:ext>
            </a:extLst>
          </p:cNvPr>
          <p:cNvPicPr>
            <a:picLocks noGrp="1" noChangeAspect="1"/>
          </p:cNvPicPr>
          <p:nvPr>
            <p:ph idx="1"/>
          </p:nvPr>
        </p:nvPicPr>
        <p:blipFill>
          <a:blip r:embed="rId3"/>
          <a:stretch>
            <a:fillRect/>
          </a:stretch>
        </p:blipFill>
        <p:spPr>
          <a:xfrm>
            <a:off x="1096257" y="1635771"/>
            <a:ext cx="8867544" cy="4238625"/>
          </a:xfrm>
        </p:spPr>
      </p:pic>
      <p:pic>
        <p:nvPicPr>
          <p:cNvPr id="5" name="Picture 5">
            <a:extLst>
              <a:ext uri="{FF2B5EF4-FFF2-40B4-BE49-F238E27FC236}">
                <a16:creationId xmlns:a16="http://schemas.microsoft.com/office/drawing/2014/main" id="{343D225B-E31C-4FF6-A48E-2030E2AE6E55}"/>
              </a:ext>
            </a:extLst>
          </p:cNvPr>
          <p:cNvPicPr>
            <a:picLocks noChangeAspect="1"/>
          </p:cNvPicPr>
          <p:nvPr/>
        </p:nvPicPr>
        <p:blipFill>
          <a:blip r:embed="rId4"/>
          <a:stretch>
            <a:fillRect/>
          </a:stretch>
        </p:blipFill>
        <p:spPr>
          <a:xfrm>
            <a:off x="1226649" y="159082"/>
            <a:ext cx="8921825" cy="1353981"/>
          </a:xfrm>
          <a:prstGeom prst="rect">
            <a:avLst/>
          </a:prstGeom>
        </p:spPr>
      </p:pic>
    </p:spTree>
    <p:extLst>
      <p:ext uri="{BB962C8B-B14F-4D97-AF65-F5344CB8AC3E}">
        <p14:creationId xmlns:p14="http://schemas.microsoft.com/office/powerpoint/2010/main" val="2788975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F572AA7-DD67-42EB-B3B4-0D136B187283}"/>
              </a:ext>
            </a:extLst>
          </p:cNvPr>
          <p:cNvPicPr>
            <a:picLocks noGrp="1" noChangeAspect="1"/>
          </p:cNvPicPr>
          <p:nvPr>
            <p:ph idx="1"/>
          </p:nvPr>
        </p:nvPicPr>
        <p:blipFill>
          <a:blip r:embed="rId2"/>
          <a:stretch>
            <a:fillRect/>
          </a:stretch>
        </p:blipFill>
        <p:spPr>
          <a:xfrm>
            <a:off x="1675894" y="1574830"/>
            <a:ext cx="8281838" cy="4544643"/>
          </a:xfrm>
        </p:spPr>
      </p:pic>
      <p:pic>
        <p:nvPicPr>
          <p:cNvPr id="6" name="Picture 5">
            <a:extLst>
              <a:ext uri="{FF2B5EF4-FFF2-40B4-BE49-F238E27FC236}">
                <a16:creationId xmlns:a16="http://schemas.microsoft.com/office/drawing/2014/main" id="{263C08F8-6F33-495A-BF63-2CE6FE200349}"/>
              </a:ext>
            </a:extLst>
          </p:cNvPr>
          <p:cNvPicPr>
            <a:picLocks noChangeAspect="1"/>
          </p:cNvPicPr>
          <p:nvPr/>
        </p:nvPicPr>
        <p:blipFill>
          <a:blip r:embed="rId3"/>
          <a:stretch>
            <a:fillRect/>
          </a:stretch>
        </p:blipFill>
        <p:spPr>
          <a:xfrm>
            <a:off x="1239667" y="0"/>
            <a:ext cx="9547646" cy="1448956"/>
          </a:xfrm>
          <a:prstGeom prst="rect">
            <a:avLst/>
          </a:prstGeom>
        </p:spPr>
      </p:pic>
    </p:spTree>
    <p:extLst>
      <p:ext uri="{BB962C8B-B14F-4D97-AF65-F5344CB8AC3E}">
        <p14:creationId xmlns:p14="http://schemas.microsoft.com/office/powerpoint/2010/main" val="2704690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CE5A-7D2E-4C60-8135-20989F06AEAA}"/>
              </a:ext>
            </a:extLst>
          </p:cNvPr>
          <p:cNvSpPr>
            <a:spLocks noGrp="1"/>
          </p:cNvSpPr>
          <p:nvPr>
            <p:ph type="title"/>
          </p:nvPr>
        </p:nvSpPr>
        <p:spPr>
          <a:xfrm>
            <a:off x="6862195" y="124713"/>
            <a:ext cx="5008227" cy="1433323"/>
          </a:xfrm>
        </p:spPr>
        <p:txBody>
          <a:bodyPr vert="horz" lIns="91440" tIns="45720" rIns="91440" bIns="45720" rtlCol="0" anchor="ctr">
            <a:normAutofit fontScale="90000"/>
          </a:bodyPr>
          <a:lstStyle/>
          <a:p>
            <a:r>
              <a:rPr lang="en-US" sz="3200" b="1">
                <a:latin typeface="Century Gothic" panose="020B0502020202020204" pitchFamily="34" charset="0"/>
              </a:rPr>
              <a:t>Preparing for COVID-19 Vaccination Program Enrollment</a:t>
            </a:r>
            <a:endParaRPr lang="en-US" sz="3200">
              <a:latin typeface="Century Gothic" panose="020B0502020202020204" pitchFamily="34" charset="0"/>
            </a:endParaRPr>
          </a:p>
        </p:txBody>
      </p:sp>
      <p:pic>
        <p:nvPicPr>
          <p:cNvPr id="7" name="Picture 7">
            <a:extLst>
              <a:ext uri="{FF2B5EF4-FFF2-40B4-BE49-F238E27FC236}">
                <a16:creationId xmlns:a16="http://schemas.microsoft.com/office/drawing/2014/main" id="{939F54A0-F8B3-46E7-B980-4A3CBB7B589F}"/>
              </a:ext>
            </a:extLst>
          </p:cNvPr>
          <p:cNvPicPr>
            <a:picLocks noGrp="1" noChangeAspect="1"/>
          </p:cNvPicPr>
          <p:nvPr>
            <p:ph sz="half" idx="2"/>
          </p:nvPr>
        </p:nvPicPr>
        <p:blipFill rotWithShape="1">
          <a:blip r:embed="rId3"/>
          <a:srcRect r="1963" b="-3"/>
          <a:stretch/>
        </p:blipFill>
        <p:spPr>
          <a:xfrm>
            <a:off x="1139895" y="969264"/>
            <a:ext cx="5641848" cy="4919472"/>
          </a:xfrm>
          <a:prstGeom prst="rect">
            <a:avLst/>
          </a:prstGeom>
          <a:ln w="12700">
            <a:noFill/>
          </a:ln>
        </p:spPr>
      </p:pic>
      <p:sp>
        <p:nvSpPr>
          <p:cNvPr id="3" name="Content Placeholder 2">
            <a:extLst>
              <a:ext uri="{FF2B5EF4-FFF2-40B4-BE49-F238E27FC236}">
                <a16:creationId xmlns:a16="http://schemas.microsoft.com/office/drawing/2014/main" id="{AC8CD91A-3844-49B1-8627-DB74F7F90E58}"/>
              </a:ext>
            </a:extLst>
          </p:cNvPr>
          <p:cNvSpPr>
            <a:spLocks noGrp="1"/>
          </p:cNvSpPr>
          <p:nvPr>
            <p:ph sz="half" idx="1"/>
          </p:nvPr>
        </p:nvSpPr>
        <p:spPr>
          <a:xfrm>
            <a:off x="6862194" y="2027996"/>
            <a:ext cx="5008227" cy="3678237"/>
          </a:xfrm>
        </p:spPr>
        <p:txBody>
          <a:bodyPr vert="horz" lIns="91440" tIns="45720" rIns="91440" bIns="45720" rtlCol="0" anchor="ctr">
            <a:noAutofit/>
          </a:bodyPr>
          <a:lstStyle/>
          <a:p>
            <a:pPr marL="0" indent="0">
              <a:spcBef>
                <a:spcPct val="0"/>
              </a:spcBef>
              <a:spcAft>
                <a:spcPts val="600"/>
              </a:spcAft>
              <a:buClr>
                <a:srgbClr val="7DDCFF"/>
              </a:buClr>
              <a:buNone/>
            </a:pPr>
            <a:r>
              <a:rPr lang="en-US" sz="1400" b="1">
                <a:latin typeface="Century Gothic" panose="020B0502020202020204" pitchFamily="34" charset="0"/>
              </a:rPr>
              <a:t>1. Identification of responsible organization officers’ agreeing to the conditions specified in the federal COVID-19 Vaccination Program Provider Agreement:</a:t>
            </a:r>
          </a:p>
          <a:p>
            <a:pPr>
              <a:spcBef>
                <a:spcPct val="0"/>
              </a:spcBef>
              <a:spcAft>
                <a:spcPts val="600"/>
              </a:spcAft>
              <a:buClr>
                <a:srgbClr val="7DDCFF"/>
              </a:buClr>
            </a:pPr>
            <a:r>
              <a:rPr lang="en-US" sz="1200">
                <a:latin typeface="Century Gothic" panose="020B0502020202020204" pitchFamily="34" charset="0"/>
              </a:rPr>
              <a:t>The organization’s Chief Medical Officer (CMO) and Chief Financial Officer (CFO) and Chief Executive Officer (CEO) agree to the conditions of participation outlined in the COVID-19 Provider Agreement and sign the Agreement on behalf of the organization. </a:t>
            </a:r>
          </a:p>
          <a:p>
            <a:pPr marL="0" indent="0">
              <a:spcBef>
                <a:spcPct val="0"/>
              </a:spcBef>
              <a:spcAft>
                <a:spcPts val="600"/>
              </a:spcAft>
              <a:buClr>
                <a:srgbClr val="7DDCFF"/>
              </a:buClr>
              <a:buNone/>
            </a:pPr>
            <a:r>
              <a:rPr lang="en-US" sz="1400" b="1">
                <a:latin typeface="Century Gothic" panose="020B0502020202020204" pitchFamily="34" charset="0"/>
              </a:rPr>
              <a:t>2. Identification of  the number of affiliated vaccination sites to the enrolling organization. For each location:</a:t>
            </a:r>
            <a:endParaRPr lang="en-US" sz="1400">
              <a:latin typeface="Century Gothic" panose="020B0502020202020204" pitchFamily="34" charset="0"/>
            </a:endParaRPr>
          </a:p>
          <a:p>
            <a:pPr>
              <a:spcBef>
                <a:spcPct val="0"/>
              </a:spcBef>
              <a:spcAft>
                <a:spcPts val="600"/>
              </a:spcAft>
            </a:pPr>
            <a:r>
              <a:rPr lang="en-US" sz="1200">
                <a:latin typeface="Century Gothic" panose="020B0502020202020204" pitchFamily="34" charset="0"/>
              </a:rPr>
              <a:t>Identification of the individual location’s Medical or Pharmacy Director or Vaccine Coordinator responsible for location’s adherence to Provider Agreement terms and attest to proper vaccine storage</a:t>
            </a:r>
          </a:p>
          <a:p>
            <a:pPr>
              <a:spcBef>
                <a:spcPct val="0"/>
              </a:spcBef>
              <a:spcAft>
                <a:spcPts val="600"/>
              </a:spcAft>
            </a:pPr>
            <a:r>
              <a:rPr lang="en-US" sz="1200">
                <a:latin typeface="Century Gothic" panose="020B0502020202020204" pitchFamily="34" charset="0"/>
              </a:rPr>
              <a:t>Name of provider(s) with prescription privileges licensed in the State of California who will oversee/administer vaccines</a:t>
            </a:r>
          </a:p>
          <a:p>
            <a:pPr>
              <a:spcBef>
                <a:spcPct val="0"/>
              </a:spcBef>
              <a:spcAft>
                <a:spcPts val="600"/>
              </a:spcAft>
            </a:pPr>
            <a:r>
              <a:rPr lang="en-US" sz="1200">
                <a:latin typeface="Century Gothic" panose="020B0502020202020204" pitchFamily="34" charset="0"/>
              </a:rPr>
              <a:t>Provider participation IDs if your organization’s individual locations already participate in other publicly-purchased Vaccine Programs or State Immunization Information Systems. </a:t>
            </a:r>
          </a:p>
        </p:txBody>
      </p:sp>
    </p:spTree>
    <p:extLst>
      <p:ext uri="{BB962C8B-B14F-4D97-AF65-F5344CB8AC3E}">
        <p14:creationId xmlns:p14="http://schemas.microsoft.com/office/powerpoint/2010/main" val="383248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C4DB-329F-443A-B17A-EBB843E66E89}"/>
              </a:ext>
            </a:extLst>
          </p:cNvPr>
          <p:cNvSpPr>
            <a:spLocks noGrp="1"/>
          </p:cNvSpPr>
          <p:nvPr>
            <p:ph type="title"/>
          </p:nvPr>
        </p:nvSpPr>
        <p:spPr>
          <a:xfrm>
            <a:off x="-113308" y="155700"/>
            <a:ext cx="6594189" cy="1625210"/>
          </a:xfrm>
        </p:spPr>
        <p:txBody>
          <a:bodyPr>
            <a:normAutofit/>
          </a:bodyPr>
          <a:lstStyle/>
          <a:p>
            <a:r>
              <a:rPr lang="en-US" b="1">
                <a:cs typeface="Calibri Light"/>
              </a:rPr>
              <a:t>Enrollment Process</a:t>
            </a:r>
            <a:endParaRPr lang="en-US" b="1"/>
          </a:p>
        </p:txBody>
      </p:sp>
      <p:pic>
        <p:nvPicPr>
          <p:cNvPr id="5" name="Picture 5">
            <a:extLst>
              <a:ext uri="{FF2B5EF4-FFF2-40B4-BE49-F238E27FC236}">
                <a16:creationId xmlns:a16="http://schemas.microsoft.com/office/drawing/2014/main" id="{56CCE1B2-A0F3-4F95-B472-05D30BCF7CE0}"/>
              </a:ext>
            </a:extLst>
          </p:cNvPr>
          <p:cNvPicPr>
            <a:picLocks noChangeAspect="1"/>
          </p:cNvPicPr>
          <p:nvPr/>
        </p:nvPicPr>
        <p:blipFill rotWithShape="1">
          <a:blip r:embed="rId3"/>
          <a:srcRect r="3284" b="8"/>
          <a:stretch/>
        </p:blipFill>
        <p:spPr>
          <a:xfrm>
            <a:off x="1152709" y="1628993"/>
            <a:ext cx="3385238" cy="4473835"/>
          </a:xfrm>
          <a:prstGeom prst="rect">
            <a:avLst/>
          </a:prstGeom>
        </p:spPr>
      </p:pic>
      <p:pic>
        <p:nvPicPr>
          <p:cNvPr id="4" name="Picture 4">
            <a:extLst>
              <a:ext uri="{FF2B5EF4-FFF2-40B4-BE49-F238E27FC236}">
                <a16:creationId xmlns:a16="http://schemas.microsoft.com/office/drawing/2014/main" id="{210117AC-6510-481A-A328-EC1F5EE6A1A3}"/>
              </a:ext>
            </a:extLst>
          </p:cNvPr>
          <p:cNvPicPr>
            <a:picLocks noChangeAspect="1"/>
          </p:cNvPicPr>
          <p:nvPr/>
        </p:nvPicPr>
        <p:blipFill rotWithShape="1">
          <a:blip r:embed="rId4"/>
          <a:srcRect r="3369" b="3"/>
          <a:stretch/>
        </p:blipFill>
        <p:spPr>
          <a:xfrm>
            <a:off x="4608483" y="1619139"/>
            <a:ext cx="3277037" cy="4331772"/>
          </a:xfrm>
          <a:prstGeom prst="rect">
            <a:avLst/>
          </a:prstGeom>
        </p:spPr>
      </p:pic>
      <p:sp>
        <p:nvSpPr>
          <p:cNvPr id="19" name="Content Placeholder 8">
            <a:extLst>
              <a:ext uri="{FF2B5EF4-FFF2-40B4-BE49-F238E27FC236}">
                <a16:creationId xmlns:a16="http://schemas.microsoft.com/office/drawing/2014/main" id="{99B9EE2F-0968-42D0-8E07-087B9D3F170B}"/>
              </a:ext>
            </a:extLst>
          </p:cNvPr>
          <p:cNvSpPr>
            <a:spLocks noGrp="1"/>
          </p:cNvSpPr>
          <p:nvPr>
            <p:ph idx="1"/>
          </p:nvPr>
        </p:nvSpPr>
        <p:spPr>
          <a:xfrm>
            <a:off x="7956056" y="897207"/>
            <a:ext cx="3981477" cy="5330923"/>
          </a:xfrm>
        </p:spPr>
        <p:txBody>
          <a:bodyPr anchor="ctr">
            <a:normAutofit fontScale="92500"/>
          </a:bodyPr>
          <a:lstStyle/>
          <a:p>
            <a:pPr marL="0" indent="0">
              <a:buNone/>
            </a:pPr>
            <a:r>
              <a:rPr lang="en-US" sz="1700" b="1">
                <a:latin typeface="Century Gothic" panose="020B0502020202020204" pitchFamily="34" charset="0"/>
                <a:cs typeface="Calibri"/>
              </a:rPr>
              <a:t>Action Steps &amp; Instructions for Provider Enrollment </a:t>
            </a:r>
          </a:p>
          <a:p>
            <a:pPr marL="0" indent="0">
              <a:buNone/>
            </a:pPr>
            <a:endParaRPr lang="en-US" sz="1500">
              <a:latin typeface="Century Gothic" panose="020B0502020202020204" pitchFamily="34" charset="0"/>
              <a:cs typeface="Calibri"/>
            </a:endParaRPr>
          </a:p>
          <a:p>
            <a:r>
              <a:rPr lang="en-US" sz="1500">
                <a:latin typeface="Century Gothic" panose="020B0502020202020204" pitchFamily="34" charset="0"/>
                <a:cs typeface="Calibri"/>
              </a:rPr>
              <a:t>In order to receive and administer COVID-19 vaccines, all California healthcare providers will enroll in the federal COVID-19 Vaccination Program electronically through CDPH’s provider registration and enrollment system:</a:t>
            </a:r>
            <a:endParaRPr lang="en-US" sz="1500" u="sng">
              <a:latin typeface="Century Gothic" panose="020B0502020202020204" pitchFamily="34" charset="0"/>
              <a:cs typeface="Calibri"/>
            </a:endParaRPr>
          </a:p>
          <a:p>
            <a:pPr lvl="1">
              <a:buFont typeface="Wingdings" panose="020B0604020202020204" pitchFamily="34" charset="0"/>
              <a:buChar char="ü"/>
            </a:pPr>
            <a:r>
              <a:rPr lang="en-US" sz="1500" u="sng">
                <a:latin typeface="Century Gothic" panose="020B0502020202020204" pitchFamily="34" charset="0"/>
                <a:cs typeface="Calibri"/>
              </a:rPr>
              <a:t>Sites provide key information for the organization </a:t>
            </a:r>
            <a:r>
              <a:rPr lang="en-US" sz="1500" b="1">
                <a:latin typeface="Century Gothic" panose="020B0502020202020204" pitchFamily="34" charset="0"/>
                <a:cs typeface="Calibri"/>
              </a:rPr>
              <a:t>and</a:t>
            </a:r>
            <a:r>
              <a:rPr lang="en-US" sz="1500" u="sng">
                <a:latin typeface="Century Gothic" panose="020B0502020202020204" pitchFamily="34" charset="0"/>
                <a:cs typeface="Calibri"/>
              </a:rPr>
              <a:t> their respective individual clinic locations</a:t>
            </a:r>
          </a:p>
          <a:p>
            <a:pPr lvl="1">
              <a:buFont typeface="Wingdings" panose="020B0604020202020204" pitchFamily="34" charset="0"/>
              <a:buChar char="ü"/>
            </a:pPr>
            <a:r>
              <a:rPr lang="en-US" sz="1500" u="sng">
                <a:latin typeface="Century Gothic" panose="020B0502020202020204" pitchFamily="34" charset="0"/>
                <a:cs typeface="Calibri"/>
              </a:rPr>
              <a:t>Agree with participation terms outlined in the federal Provider Agreement</a:t>
            </a:r>
          </a:p>
          <a:p>
            <a:pPr lvl="1">
              <a:buFont typeface="Wingdings" panose="020B0604020202020204" pitchFamily="34" charset="0"/>
              <a:buChar char="ü"/>
            </a:pPr>
            <a:r>
              <a:rPr lang="en-US" sz="1500" u="sng">
                <a:latin typeface="Century Gothic" panose="020B0502020202020204" pitchFamily="34" charset="0"/>
                <a:cs typeface="Calibri"/>
              </a:rPr>
              <a:t>Completes required training elements</a:t>
            </a:r>
          </a:p>
          <a:p>
            <a:pPr lvl="1">
              <a:buFont typeface="Wingdings" panose="020B0604020202020204" pitchFamily="34" charset="0"/>
              <a:buChar char="ü"/>
            </a:pPr>
            <a:r>
              <a:rPr lang="en-US" sz="1500" u="sng">
                <a:latin typeface="Century Gothic" panose="020B0502020202020204" pitchFamily="34" charset="0"/>
                <a:cs typeface="Calibri"/>
              </a:rPr>
              <a:t>Provides population information</a:t>
            </a:r>
          </a:p>
          <a:p>
            <a:pPr lvl="1">
              <a:buFont typeface="Wingdings" panose="020B0604020202020204" pitchFamily="34" charset="0"/>
              <a:buChar char="ü"/>
            </a:pPr>
            <a:r>
              <a:rPr lang="en-US" sz="1500" u="sng">
                <a:latin typeface="Century Gothic" panose="020B0502020202020204" pitchFamily="34" charset="0"/>
                <a:cs typeface="Calibri"/>
              </a:rPr>
              <a:t>Acknowledges clinical and storage capacity to receive, store, and administer vaccine</a:t>
            </a:r>
            <a:endParaRPr lang="en-US">
              <a:latin typeface="Century Gothic" panose="020B0502020202020204" pitchFamily="34" charset="0"/>
              <a:cs typeface="Calibri"/>
            </a:endParaRPr>
          </a:p>
          <a:p>
            <a:endParaRPr lang="en-US" sz="1500">
              <a:latin typeface="Century Gothic" panose="020B0502020202020204" pitchFamily="34" charset="0"/>
              <a:cs typeface="Calibri"/>
            </a:endParaRPr>
          </a:p>
        </p:txBody>
      </p:sp>
    </p:spTree>
    <p:extLst>
      <p:ext uri="{BB962C8B-B14F-4D97-AF65-F5344CB8AC3E}">
        <p14:creationId xmlns:p14="http://schemas.microsoft.com/office/powerpoint/2010/main" val="4108001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69093-E076-4BE9-8E5E-112F58A8763E}"/>
              </a:ext>
            </a:extLst>
          </p:cNvPr>
          <p:cNvSpPr>
            <a:spLocks noGrp="1"/>
          </p:cNvSpPr>
          <p:nvPr>
            <p:ph type="title"/>
          </p:nvPr>
        </p:nvSpPr>
        <p:spPr>
          <a:xfrm>
            <a:off x="871945" y="105755"/>
            <a:ext cx="4933490" cy="1424446"/>
          </a:xfrm>
        </p:spPr>
        <p:txBody>
          <a:bodyPr vert="horz" lIns="91440" tIns="45720" rIns="91440" bIns="45720" rtlCol="0" anchor="ctr">
            <a:normAutofit/>
          </a:bodyPr>
          <a:lstStyle/>
          <a:p>
            <a:r>
              <a:rPr lang="en-US" sz="4000" b="1">
                <a:latin typeface="Century Gothic" panose="020B0502020202020204" pitchFamily="34" charset="0"/>
              </a:rPr>
              <a:t>Enrollment Process</a:t>
            </a:r>
          </a:p>
        </p:txBody>
      </p:sp>
      <p:sp>
        <p:nvSpPr>
          <p:cNvPr id="5" name="Content Placeholder 4">
            <a:extLst>
              <a:ext uri="{FF2B5EF4-FFF2-40B4-BE49-F238E27FC236}">
                <a16:creationId xmlns:a16="http://schemas.microsoft.com/office/drawing/2014/main" id="{385D9463-2359-421B-8C26-A34B32E1E188}"/>
              </a:ext>
            </a:extLst>
          </p:cNvPr>
          <p:cNvSpPr>
            <a:spLocks noGrp="1"/>
          </p:cNvSpPr>
          <p:nvPr>
            <p:ph sz="half" idx="2"/>
          </p:nvPr>
        </p:nvSpPr>
        <p:spPr>
          <a:xfrm>
            <a:off x="947447" y="2122415"/>
            <a:ext cx="4933490" cy="3665017"/>
          </a:xfrm>
        </p:spPr>
        <p:txBody>
          <a:bodyPr vert="horz" lIns="91440" tIns="45720" rIns="91440" bIns="45720" rtlCol="0" anchor="t">
            <a:normAutofit/>
          </a:bodyPr>
          <a:lstStyle/>
          <a:p>
            <a:r>
              <a:rPr lang="en-US" sz="2200" err="1">
                <a:latin typeface="Century Gothic" panose="020B0502020202020204" pitchFamily="34" charset="0"/>
              </a:rPr>
              <a:t>COVIDReadi</a:t>
            </a:r>
            <a:r>
              <a:rPr lang="en-US" sz="2200">
                <a:latin typeface="Century Gothic" panose="020B0502020202020204" pitchFamily="34" charset="0"/>
              </a:rPr>
              <a:t> is a third-party application adopted by CA for the rapid enrollment of Phase 1 providers</a:t>
            </a:r>
          </a:p>
          <a:p>
            <a:r>
              <a:rPr lang="en-US" sz="2200">
                <a:latin typeface="Century Gothic" panose="020B0502020202020204" pitchFamily="34" charset="0"/>
              </a:rPr>
              <a:t>Access is limited (link provided by LHDs or State) to likely immunizers of critical population identified for the phase (1 and 1b)</a:t>
            </a:r>
          </a:p>
        </p:txBody>
      </p:sp>
      <p:pic>
        <p:nvPicPr>
          <p:cNvPr id="4" name="Picture 4">
            <a:extLst>
              <a:ext uri="{FF2B5EF4-FFF2-40B4-BE49-F238E27FC236}">
                <a16:creationId xmlns:a16="http://schemas.microsoft.com/office/drawing/2014/main" id="{2E12B421-DD8B-41D0-9A49-80AF935FF1E4}"/>
              </a:ext>
            </a:extLst>
          </p:cNvPr>
          <p:cNvPicPr>
            <a:picLocks noGrp="1" noChangeAspect="1"/>
          </p:cNvPicPr>
          <p:nvPr>
            <p:ph sz="half" idx="1"/>
          </p:nvPr>
        </p:nvPicPr>
        <p:blipFill>
          <a:blip r:embed="rId3"/>
          <a:stretch>
            <a:fillRect/>
          </a:stretch>
        </p:blipFill>
        <p:spPr>
          <a:xfrm>
            <a:off x="6835674" y="525431"/>
            <a:ext cx="4855464" cy="2615881"/>
          </a:xfrm>
          <a:prstGeom prst="rect">
            <a:avLst/>
          </a:prstGeom>
        </p:spPr>
      </p:pic>
      <p:pic>
        <p:nvPicPr>
          <p:cNvPr id="7" name="Picture 6">
            <a:extLst>
              <a:ext uri="{FF2B5EF4-FFF2-40B4-BE49-F238E27FC236}">
                <a16:creationId xmlns:a16="http://schemas.microsoft.com/office/drawing/2014/main" id="{492285B1-7FEB-4110-B0E6-D46E7095E949}"/>
              </a:ext>
            </a:extLst>
          </p:cNvPr>
          <p:cNvPicPr>
            <a:picLocks noChangeAspect="1"/>
          </p:cNvPicPr>
          <p:nvPr/>
        </p:nvPicPr>
        <p:blipFill rotWithShape="1">
          <a:blip r:embed="rId4"/>
          <a:srcRect l="29949" t="15126" r="30564" b="14916"/>
          <a:stretch/>
        </p:blipFill>
        <p:spPr>
          <a:xfrm>
            <a:off x="7545807" y="3566160"/>
            <a:ext cx="3435196" cy="2971800"/>
          </a:xfrm>
          <a:prstGeom prst="rect">
            <a:avLst/>
          </a:prstGeom>
        </p:spPr>
      </p:pic>
    </p:spTree>
    <p:extLst>
      <p:ext uri="{BB962C8B-B14F-4D97-AF65-F5344CB8AC3E}">
        <p14:creationId xmlns:p14="http://schemas.microsoft.com/office/powerpoint/2010/main" val="1882500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79311-697C-4698-8286-549533B52FBB}"/>
              </a:ext>
            </a:extLst>
          </p:cNvPr>
          <p:cNvSpPr>
            <a:spLocks noGrp="1"/>
          </p:cNvSpPr>
          <p:nvPr>
            <p:ph type="title"/>
          </p:nvPr>
        </p:nvSpPr>
        <p:spPr>
          <a:xfrm>
            <a:off x="888723" y="124739"/>
            <a:ext cx="4933490" cy="1424446"/>
          </a:xfrm>
        </p:spPr>
        <p:txBody>
          <a:bodyPr>
            <a:normAutofit/>
          </a:bodyPr>
          <a:lstStyle/>
          <a:p>
            <a:r>
              <a:rPr lang="en-US" sz="4000" b="1">
                <a:latin typeface="Century Gothic" panose="020B0502020202020204" pitchFamily="34" charset="0"/>
                <a:cs typeface="Calibri Light"/>
              </a:rPr>
              <a:t>Enrollment Process</a:t>
            </a:r>
            <a:endParaRPr lang="en-US" sz="4000" b="1">
              <a:latin typeface="Century Gothic" panose="020B0502020202020204" pitchFamily="34" charset="0"/>
            </a:endParaRPr>
          </a:p>
        </p:txBody>
      </p:sp>
      <p:sp>
        <p:nvSpPr>
          <p:cNvPr id="3" name="Content Placeholder 2">
            <a:extLst>
              <a:ext uri="{FF2B5EF4-FFF2-40B4-BE49-F238E27FC236}">
                <a16:creationId xmlns:a16="http://schemas.microsoft.com/office/drawing/2014/main" id="{24F0237B-55CF-4FFB-8678-79973B8990F4}"/>
              </a:ext>
            </a:extLst>
          </p:cNvPr>
          <p:cNvSpPr>
            <a:spLocks noGrp="1"/>
          </p:cNvSpPr>
          <p:nvPr>
            <p:ph idx="1"/>
          </p:nvPr>
        </p:nvSpPr>
        <p:spPr>
          <a:xfrm>
            <a:off x="888723" y="1994546"/>
            <a:ext cx="4933490" cy="2987543"/>
          </a:xfrm>
        </p:spPr>
        <p:txBody>
          <a:bodyPr vert="horz" lIns="91440" tIns="45720" rIns="91440" bIns="45720" rtlCol="0" anchor="t">
            <a:normAutofit fontScale="92500"/>
          </a:bodyPr>
          <a:lstStyle/>
          <a:p>
            <a:r>
              <a:rPr lang="en-US" sz="1700">
                <a:latin typeface="Century Gothic" panose="020B0502020202020204" pitchFamily="34" charset="0"/>
                <a:cs typeface="Calibri"/>
              </a:rPr>
              <a:t>Each person registers for their own account.</a:t>
            </a:r>
          </a:p>
          <a:p>
            <a:pPr lvl="1" indent="0"/>
            <a:r>
              <a:rPr lang="en-US" sz="1700">
                <a:latin typeface="Century Gothic" panose="020B0502020202020204" pitchFamily="34" charset="0"/>
                <a:cs typeface="Calibri"/>
              </a:rPr>
              <a:t>Email will need to be verified before adding information for the organization.</a:t>
            </a:r>
          </a:p>
          <a:p>
            <a:pPr lvl="1" indent="0"/>
            <a:endParaRPr lang="en-US" sz="1700">
              <a:latin typeface="Century Gothic" panose="020B0502020202020204" pitchFamily="34" charset="0"/>
              <a:cs typeface="Calibri"/>
            </a:endParaRPr>
          </a:p>
          <a:p>
            <a:r>
              <a:rPr lang="en-US" sz="1700">
                <a:latin typeface="Century Gothic" panose="020B0502020202020204" pitchFamily="34" charset="0"/>
                <a:cs typeface="Calibri"/>
              </a:rPr>
              <a:t>Once the Organization is established, an invitation code can be sent to others in the organization. </a:t>
            </a:r>
          </a:p>
          <a:p>
            <a:pPr lvl="1"/>
            <a:r>
              <a:rPr lang="en-US" sz="1700">
                <a:latin typeface="Century Gothic" panose="020B0502020202020204" pitchFamily="34" charset="0"/>
                <a:cs typeface="Calibri"/>
              </a:rPr>
              <a:t>This facilitates getting signatures of both Chief Medical Officer and Chief Financial Officer, as well as adding individual locations.</a:t>
            </a:r>
          </a:p>
        </p:txBody>
      </p:sp>
      <p:pic>
        <p:nvPicPr>
          <p:cNvPr id="7" name="Graphic 6" descr="Programmer">
            <a:extLst>
              <a:ext uri="{FF2B5EF4-FFF2-40B4-BE49-F238E27FC236}">
                <a16:creationId xmlns:a16="http://schemas.microsoft.com/office/drawing/2014/main" id="{AA8686D0-3256-4617-994B-9DF1608C78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00302" y="-241936"/>
            <a:ext cx="2274066" cy="2292427"/>
          </a:xfrm>
          <a:prstGeom prst="rect">
            <a:avLst/>
          </a:prstGeom>
        </p:spPr>
      </p:pic>
      <p:pic>
        <p:nvPicPr>
          <p:cNvPr id="11" name="Picture 10">
            <a:extLst>
              <a:ext uri="{FF2B5EF4-FFF2-40B4-BE49-F238E27FC236}">
                <a16:creationId xmlns:a16="http://schemas.microsoft.com/office/drawing/2014/main" id="{43915168-A789-4B36-BEB9-6A2A88105914}"/>
              </a:ext>
            </a:extLst>
          </p:cNvPr>
          <p:cNvPicPr>
            <a:picLocks noChangeAspect="1"/>
          </p:cNvPicPr>
          <p:nvPr/>
        </p:nvPicPr>
        <p:blipFill rotWithShape="1">
          <a:blip r:embed="rId5"/>
          <a:srcRect l="24157" t="7333" r="22111" b="18167"/>
          <a:stretch/>
        </p:blipFill>
        <p:spPr>
          <a:xfrm>
            <a:off x="6853806" y="2146638"/>
            <a:ext cx="4743914" cy="3929927"/>
          </a:xfrm>
          <a:prstGeom prst="rect">
            <a:avLst/>
          </a:prstGeom>
        </p:spPr>
      </p:pic>
    </p:spTree>
    <p:extLst>
      <p:ext uri="{BB962C8B-B14F-4D97-AF65-F5344CB8AC3E}">
        <p14:creationId xmlns:p14="http://schemas.microsoft.com/office/powerpoint/2010/main" val="21730073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50AD1B-AE81-4E4D-9F1E-ABCB2D862F6E}"/>
              </a:ext>
            </a:extLst>
          </p:cNvPr>
          <p:cNvPicPr>
            <a:picLocks noChangeAspect="1"/>
          </p:cNvPicPr>
          <p:nvPr/>
        </p:nvPicPr>
        <p:blipFill>
          <a:blip r:embed="rId3"/>
          <a:stretch>
            <a:fillRect/>
          </a:stretch>
        </p:blipFill>
        <p:spPr>
          <a:xfrm>
            <a:off x="5579914" y="301139"/>
            <a:ext cx="3775899" cy="3312124"/>
          </a:xfrm>
          <a:prstGeom prst="rect">
            <a:avLst/>
          </a:prstGeom>
        </p:spPr>
      </p:pic>
      <p:sp>
        <p:nvSpPr>
          <p:cNvPr id="2" name="Title 1">
            <a:extLst>
              <a:ext uri="{FF2B5EF4-FFF2-40B4-BE49-F238E27FC236}">
                <a16:creationId xmlns:a16="http://schemas.microsoft.com/office/drawing/2014/main" id="{FEDFC4DB-329F-443A-B17A-EBB843E66E89}"/>
              </a:ext>
            </a:extLst>
          </p:cNvPr>
          <p:cNvSpPr>
            <a:spLocks noGrp="1"/>
          </p:cNvSpPr>
          <p:nvPr>
            <p:ph type="title"/>
          </p:nvPr>
        </p:nvSpPr>
        <p:spPr>
          <a:xfrm>
            <a:off x="486317" y="0"/>
            <a:ext cx="5341626" cy="1551855"/>
          </a:xfrm>
        </p:spPr>
        <p:txBody>
          <a:bodyPr>
            <a:normAutofit fontScale="90000"/>
          </a:bodyPr>
          <a:lstStyle/>
          <a:p>
            <a:r>
              <a:rPr lang="en-US" b="1">
                <a:latin typeface="Century Gothic" panose="020B0502020202020204" pitchFamily="34" charset="0"/>
                <a:cs typeface="Calibri Light"/>
              </a:rPr>
              <a:t>Enrollment </a:t>
            </a:r>
            <a:br>
              <a:rPr lang="en-US" b="1">
                <a:latin typeface="Century Gothic" panose="020B0502020202020204" pitchFamily="34" charset="0"/>
                <a:cs typeface="Calibri Light"/>
              </a:rPr>
            </a:br>
            <a:r>
              <a:rPr lang="en-US" b="1">
                <a:latin typeface="Century Gothic" panose="020B0502020202020204" pitchFamily="34" charset="0"/>
                <a:cs typeface="Calibri Light"/>
              </a:rPr>
              <a:t>Application Process</a:t>
            </a:r>
            <a:endParaRPr lang="en-US" b="1">
              <a:latin typeface="Century Gothic" panose="020B0502020202020204" pitchFamily="34" charset="0"/>
            </a:endParaRPr>
          </a:p>
        </p:txBody>
      </p:sp>
      <p:sp>
        <p:nvSpPr>
          <p:cNvPr id="19" name="Content Placeholder 8">
            <a:extLst>
              <a:ext uri="{FF2B5EF4-FFF2-40B4-BE49-F238E27FC236}">
                <a16:creationId xmlns:a16="http://schemas.microsoft.com/office/drawing/2014/main" id="{99B9EE2F-0968-42D0-8E07-087B9D3F170B}"/>
              </a:ext>
            </a:extLst>
          </p:cNvPr>
          <p:cNvSpPr>
            <a:spLocks noGrp="1"/>
          </p:cNvSpPr>
          <p:nvPr>
            <p:ph idx="1"/>
          </p:nvPr>
        </p:nvSpPr>
        <p:spPr>
          <a:xfrm>
            <a:off x="1045982" y="1957201"/>
            <a:ext cx="4171970" cy="3628495"/>
          </a:xfrm>
        </p:spPr>
        <p:txBody>
          <a:bodyPr vert="horz" lIns="91440" tIns="45720" rIns="91440" bIns="45720" rtlCol="0" anchor="t">
            <a:normAutofit fontScale="92500" lnSpcReduction="10000"/>
          </a:bodyPr>
          <a:lstStyle/>
          <a:p>
            <a:pPr marL="0" indent="0">
              <a:buNone/>
            </a:pPr>
            <a:endParaRPr lang="en-US" sz="1100" b="1">
              <a:cs typeface="Calibri"/>
            </a:endParaRPr>
          </a:p>
          <a:p>
            <a:pPr>
              <a:lnSpc>
                <a:spcPct val="150000"/>
              </a:lnSpc>
              <a:buFont typeface="Wingdings" panose="020B0604020202020204" pitchFamily="34" charset="0"/>
              <a:buChar char="ü"/>
            </a:pPr>
            <a:r>
              <a:rPr lang="en-US" sz="1500" u="sng">
                <a:latin typeface="Century Gothic" panose="020B0502020202020204" pitchFamily="34" charset="0"/>
                <a:cs typeface="Calibri"/>
              </a:rPr>
              <a:t>Sites provide key information for the organization </a:t>
            </a:r>
            <a:r>
              <a:rPr lang="en-US" sz="1500" b="1">
                <a:latin typeface="Century Gothic" panose="020B0502020202020204" pitchFamily="34" charset="0"/>
                <a:cs typeface="Calibri"/>
              </a:rPr>
              <a:t>and</a:t>
            </a:r>
            <a:r>
              <a:rPr lang="en-US" sz="1500" u="sng">
                <a:latin typeface="Century Gothic" panose="020B0502020202020204" pitchFamily="34" charset="0"/>
                <a:cs typeface="Calibri"/>
              </a:rPr>
              <a:t> their respective individual clinic locations</a:t>
            </a:r>
          </a:p>
          <a:p>
            <a:pPr>
              <a:lnSpc>
                <a:spcPct val="150000"/>
              </a:lnSpc>
              <a:buFont typeface="Wingdings" panose="020B0604020202020204" pitchFamily="34" charset="0"/>
              <a:buChar char="ü"/>
            </a:pPr>
            <a:r>
              <a:rPr lang="en-US" sz="1500" u="sng">
                <a:latin typeface="Century Gothic" panose="020B0502020202020204" pitchFamily="34" charset="0"/>
                <a:cs typeface="Calibri"/>
              </a:rPr>
              <a:t>Agree with participation terms outlined in the federal Provider Agreement</a:t>
            </a:r>
          </a:p>
          <a:p>
            <a:pPr>
              <a:lnSpc>
                <a:spcPct val="150000"/>
              </a:lnSpc>
              <a:buFont typeface="Wingdings" panose="020B0604020202020204" pitchFamily="34" charset="0"/>
              <a:buChar char="ü"/>
            </a:pPr>
            <a:r>
              <a:rPr lang="en-US" sz="1500" u="sng">
                <a:latin typeface="Century Gothic" panose="020B0502020202020204" pitchFamily="34" charset="0"/>
                <a:cs typeface="Calibri"/>
              </a:rPr>
              <a:t>Completes required training elements</a:t>
            </a:r>
          </a:p>
          <a:p>
            <a:pPr>
              <a:lnSpc>
                <a:spcPct val="150000"/>
              </a:lnSpc>
              <a:buFont typeface="Wingdings" panose="020B0604020202020204" pitchFamily="34" charset="0"/>
              <a:buChar char="ü"/>
            </a:pPr>
            <a:r>
              <a:rPr lang="en-US" sz="1500" u="sng">
                <a:latin typeface="Century Gothic" panose="020B0502020202020204" pitchFamily="34" charset="0"/>
                <a:cs typeface="Calibri"/>
              </a:rPr>
              <a:t>Provides population information</a:t>
            </a:r>
          </a:p>
          <a:p>
            <a:pPr>
              <a:lnSpc>
                <a:spcPct val="150000"/>
              </a:lnSpc>
              <a:buFont typeface="Wingdings" panose="020B0604020202020204" pitchFamily="34" charset="0"/>
              <a:buChar char="ü"/>
            </a:pPr>
            <a:r>
              <a:rPr lang="en-US" sz="1500" u="sng">
                <a:latin typeface="Century Gothic" panose="020B0502020202020204" pitchFamily="34" charset="0"/>
                <a:cs typeface="Calibri"/>
              </a:rPr>
              <a:t>Acknowledges clinical and storage capacity to receive, store, and administer vaccine</a:t>
            </a:r>
          </a:p>
          <a:p>
            <a:pPr>
              <a:buFont typeface="Wingdings" panose="020B0604020202020204" pitchFamily="34" charset="0"/>
              <a:buChar char="ü"/>
            </a:pPr>
            <a:endParaRPr lang="en-US" sz="1500">
              <a:cs typeface="Calibri"/>
            </a:endParaRPr>
          </a:p>
          <a:p>
            <a:endParaRPr lang="en-US" sz="1100">
              <a:cs typeface="Calibri"/>
            </a:endParaRPr>
          </a:p>
        </p:txBody>
      </p:sp>
      <p:pic>
        <p:nvPicPr>
          <p:cNvPr id="6" name="Picture 5">
            <a:extLst>
              <a:ext uri="{FF2B5EF4-FFF2-40B4-BE49-F238E27FC236}">
                <a16:creationId xmlns:a16="http://schemas.microsoft.com/office/drawing/2014/main" id="{D6633025-3A66-45ED-B7DF-BE845FA2AC59}"/>
              </a:ext>
            </a:extLst>
          </p:cNvPr>
          <p:cNvPicPr>
            <a:picLocks noChangeAspect="1"/>
          </p:cNvPicPr>
          <p:nvPr/>
        </p:nvPicPr>
        <p:blipFill>
          <a:blip r:embed="rId4"/>
          <a:stretch>
            <a:fillRect/>
          </a:stretch>
        </p:blipFill>
        <p:spPr>
          <a:xfrm>
            <a:off x="9153769" y="301139"/>
            <a:ext cx="2346411" cy="3094630"/>
          </a:xfrm>
          <a:prstGeom prst="rect">
            <a:avLst/>
          </a:prstGeom>
        </p:spPr>
      </p:pic>
      <p:pic>
        <p:nvPicPr>
          <p:cNvPr id="7" name="Picture 6">
            <a:extLst>
              <a:ext uri="{FF2B5EF4-FFF2-40B4-BE49-F238E27FC236}">
                <a16:creationId xmlns:a16="http://schemas.microsoft.com/office/drawing/2014/main" id="{9C698C4A-0B59-4A4C-9851-F5EF6CCE26A2}"/>
              </a:ext>
            </a:extLst>
          </p:cNvPr>
          <p:cNvPicPr>
            <a:picLocks noChangeAspect="1"/>
          </p:cNvPicPr>
          <p:nvPr/>
        </p:nvPicPr>
        <p:blipFill>
          <a:blip r:embed="rId5"/>
          <a:stretch>
            <a:fillRect/>
          </a:stretch>
        </p:blipFill>
        <p:spPr>
          <a:xfrm>
            <a:off x="6096000" y="3795787"/>
            <a:ext cx="3057769" cy="2390356"/>
          </a:xfrm>
          <a:prstGeom prst="rect">
            <a:avLst/>
          </a:prstGeom>
        </p:spPr>
      </p:pic>
      <p:pic>
        <p:nvPicPr>
          <p:cNvPr id="8" name="Picture 7">
            <a:extLst>
              <a:ext uri="{FF2B5EF4-FFF2-40B4-BE49-F238E27FC236}">
                <a16:creationId xmlns:a16="http://schemas.microsoft.com/office/drawing/2014/main" id="{0C3A8F2D-9753-42E8-BE41-322C7BE0D98A}"/>
              </a:ext>
            </a:extLst>
          </p:cNvPr>
          <p:cNvPicPr>
            <a:picLocks noChangeAspect="1"/>
          </p:cNvPicPr>
          <p:nvPr/>
        </p:nvPicPr>
        <p:blipFill>
          <a:blip r:embed="rId6"/>
          <a:stretch>
            <a:fillRect/>
          </a:stretch>
        </p:blipFill>
        <p:spPr>
          <a:xfrm>
            <a:off x="9279639" y="3795787"/>
            <a:ext cx="2438503" cy="2462586"/>
          </a:xfrm>
          <a:prstGeom prst="rect">
            <a:avLst/>
          </a:prstGeom>
        </p:spPr>
      </p:pic>
    </p:spTree>
    <p:extLst>
      <p:ext uri="{BB962C8B-B14F-4D97-AF65-F5344CB8AC3E}">
        <p14:creationId xmlns:p14="http://schemas.microsoft.com/office/powerpoint/2010/main" val="2434293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17EAF1-89C4-402C-BF18-F89E0E7369F8}"/>
              </a:ext>
            </a:extLst>
          </p:cNvPr>
          <p:cNvSpPr>
            <a:spLocks noGrp="1"/>
          </p:cNvSpPr>
          <p:nvPr>
            <p:ph idx="1"/>
          </p:nvPr>
        </p:nvSpPr>
        <p:spPr/>
        <p:txBody>
          <a:bodyPr vert="horz" lIns="91440" tIns="45720" rIns="91440" bIns="45720" rtlCol="0" anchor="t">
            <a:normAutofit/>
          </a:bodyPr>
          <a:lstStyle/>
          <a:p>
            <a:r>
              <a:rPr lang="en-US" sz="2400">
                <a:latin typeface="Century Gothic" panose="020B0502020202020204" pitchFamily="34" charset="0"/>
                <a:cs typeface="Calibri" panose="020F0502020204030204"/>
              </a:rPr>
              <a:t>Upon submission of the registration through </a:t>
            </a:r>
            <a:r>
              <a:rPr lang="en-US" sz="2400" err="1">
                <a:latin typeface="Century Gothic" panose="020B0502020202020204" pitchFamily="34" charset="0"/>
                <a:cs typeface="Calibri" panose="020F0502020204030204"/>
              </a:rPr>
              <a:t>COVIDReadi</a:t>
            </a:r>
            <a:r>
              <a:rPr lang="en-US" sz="2400">
                <a:latin typeface="Century Gothic" panose="020B0502020202020204" pitchFamily="34" charset="0"/>
                <a:cs typeface="Calibri" panose="020F0502020204030204"/>
              </a:rPr>
              <a:t>, sites will receive a confirmation email confirming the request to enroll. </a:t>
            </a:r>
            <a:endParaRPr lang="en-US" sz="2400">
              <a:latin typeface="Century Gothic" panose="020B0502020202020204" pitchFamily="34" charset="0"/>
            </a:endParaRPr>
          </a:p>
          <a:p>
            <a:r>
              <a:rPr lang="en-US" sz="2400">
                <a:latin typeface="Century Gothic" panose="020B0502020202020204" pitchFamily="34" charset="0"/>
                <a:cs typeface="Calibri" panose="020F0502020204030204"/>
              </a:rPr>
              <a:t>Registration information is sent to the Local Health Departments who will then be responsible for the allocation of available vaccine doses, pending supply availability. </a:t>
            </a:r>
          </a:p>
          <a:p>
            <a:r>
              <a:rPr lang="en-US" sz="2400">
                <a:latin typeface="Century Gothic" panose="020B0502020202020204" pitchFamily="34" charset="0"/>
                <a:cs typeface="Calibri" panose="020F0502020204030204"/>
              </a:rPr>
              <a:t>Information about vaccine ordering will be forthcoming.</a:t>
            </a:r>
          </a:p>
          <a:p>
            <a:endParaRPr lang="en-US" sz="2400">
              <a:latin typeface="Century Gothic" panose="020B0502020202020204" pitchFamily="34" charset="0"/>
              <a:cs typeface="Calibri" panose="020F0502020204030204"/>
            </a:endParaRPr>
          </a:p>
        </p:txBody>
      </p:sp>
      <p:sp>
        <p:nvSpPr>
          <p:cNvPr id="5" name="Title 1">
            <a:extLst>
              <a:ext uri="{FF2B5EF4-FFF2-40B4-BE49-F238E27FC236}">
                <a16:creationId xmlns:a16="http://schemas.microsoft.com/office/drawing/2014/main" id="{555B4852-C403-44BD-BD07-EA7520D90A87}"/>
              </a:ext>
            </a:extLst>
          </p:cNvPr>
          <p:cNvSpPr txBox="1">
            <a:spLocks/>
          </p:cNvSpPr>
          <p:nvPr/>
        </p:nvSpPr>
        <p:spPr>
          <a:xfrm>
            <a:off x="929085" y="401880"/>
            <a:ext cx="4933490" cy="14244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latin typeface="Century Gothic" panose="020B0502020202020204" pitchFamily="34" charset="0"/>
                <a:cs typeface="Calibri Light"/>
              </a:rPr>
              <a:t>Enrollment Process</a:t>
            </a:r>
          </a:p>
        </p:txBody>
      </p:sp>
    </p:spTree>
    <p:extLst>
      <p:ext uri="{BB962C8B-B14F-4D97-AF65-F5344CB8AC3E}">
        <p14:creationId xmlns:p14="http://schemas.microsoft.com/office/powerpoint/2010/main" val="2333360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FB2A56C-CFBD-4886-A6E2-EE2BACF11757}"/>
              </a:ext>
            </a:extLst>
          </p:cNvPr>
          <p:cNvSpPr>
            <a:spLocks noGrp="1"/>
          </p:cNvSpPr>
          <p:nvPr/>
        </p:nvSpPr>
        <p:spPr bwMode="auto">
          <a:xfrm>
            <a:off x="793510" y="525421"/>
            <a:ext cx="9988310" cy="86327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a:latin typeface="Century Gothic"/>
                <a:ea typeface="+mj-lt"/>
                <a:cs typeface="+mj-lt"/>
              </a:rPr>
              <a:t>NASEM Prioritization</a:t>
            </a:r>
            <a:endParaRPr lang="en-US"/>
          </a:p>
        </p:txBody>
      </p:sp>
      <p:pic>
        <p:nvPicPr>
          <p:cNvPr id="2" name="Picture 2">
            <a:extLst>
              <a:ext uri="{FF2B5EF4-FFF2-40B4-BE49-F238E27FC236}">
                <a16:creationId xmlns:a16="http://schemas.microsoft.com/office/drawing/2014/main" id="{EE85BEB8-6EF0-4A42-865B-DC3C36F696FF}"/>
              </a:ext>
            </a:extLst>
          </p:cNvPr>
          <p:cNvPicPr>
            <a:picLocks noChangeAspect="1"/>
          </p:cNvPicPr>
          <p:nvPr/>
        </p:nvPicPr>
        <p:blipFill>
          <a:blip r:embed="rId3"/>
          <a:stretch>
            <a:fillRect/>
          </a:stretch>
        </p:blipFill>
        <p:spPr>
          <a:xfrm>
            <a:off x="2341944" y="1602556"/>
            <a:ext cx="6967959" cy="4646378"/>
          </a:xfrm>
          <a:prstGeom prst="rect">
            <a:avLst/>
          </a:prstGeom>
        </p:spPr>
      </p:pic>
      <p:sp>
        <p:nvSpPr>
          <p:cNvPr id="3" name="Rectangle 2">
            <a:extLst>
              <a:ext uri="{FF2B5EF4-FFF2-40B4-BE49-F238E27FC236}">
                <a16:creationId xmlns:a16="http://schemas.microsoft.com/office/drawing/2014/main" id="{D4D3EAAE-460C-4D82-9C63-0FB11754D095}"/>
              </a:ext>
            </a:extLst>
          </p:cNvPr>
          <p:cNvSpPr/>
          <p:nvPr/>
        </p:nvSpPr>
        <p:spPr bwMode="auto">
          <a:xfrm>
            <a:off x="2407534" y="1949369"/>
            <a:ext cx="1647462" cy="731135"/>
          </a:xfrm>
          <a:prstGeom prst="rect">
            <a:avLst/>
          </a:prstGeom>
          <a:no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2173928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18CF429-90D0-4781-8D1D-6E76BEF2C42E}"/>
              </a:ext>
            </a:extLst>
          </p:cNvPr>
          <p:cNvSpPr>
            <a:spLocks noGrp="1"/>
          </p:cNvSpPr>
          <p:nvPr>
            <p:ph idx="1"/>
          </p:nvPr>
        </p:nvSpPr>
        <p:spPr>
          <a:xfrm>
            <a:off x="1016643" y="1918191"/>
            <a:ext cx="10363200" cy="2685097"/>
          </a:xfrm>
        </p:spPr>
        <p:txBody>
          <a:bodyPr/>
          <a:lstStyle/>
          <a:p>
            <a:pPr marL="0" indent="0" algn="ctr">
              <a:buNone/>
            </a:pPr>
            <a:r>
              <a:rPr lang="en-US" sz="2800">
                <a:latin typeface="Century Gothic"/>
                <a:ea typeface="+mn-lt"/>
                <a:cs typeface="+mn-lt"/>
              </a:rPr>
              <a:t>“Health professionals who are involved in direct patient care, as well as those working in transport, environmental services, or other health care facility services—who risk exposure to bodily fluids or aerosols”</a:t>
            </a:r>
          </a:p>
          <a:p>
            <a:pPr marL="0" indent="0" algn="r">
              <a:buNone/>
            </a:pPr>
            <a:r>
              <a:rPr lang="en-US" sz="2800" b="1">
                <a:latin typeface="Century Gothic"/>
                <a:ea typeface="+mj-lt"/>
                <a:cs typeface="+mj-lt"/>
              </a:rPr>
              <a:t>- NASEM</a:t>
            </a:r>
            <a:endParaRPr lang="en-US" sz="2800">
              <a:latin typeface="Century Gothic"/>
              <a:cs typeface="Calibri"/>
            </a:endParaRPr>
          </a:p>
          <a:p>
            <a:pPr marL="0" indent="0">
              <a:buNone/>
            </a:pPr>
            <a:endParaRPr lang="en-US">
              <a:cs typeface="Calibri"/>
            </a:endParaRPr>
          </a:p>
          <a:p>
            <a:endParaRPr lang="en-US">
              <a:cs typeface="Calibri"/>
            </a:endParaRPr>
          </a:p>
        </p:txBody>
      </p:sp>
      <p:sp>
        <p:nvSpPr>
          <p:cNvPr id="5" name="Title 1">
            <a:extLst>
              <a:ext uri="{FF2B5EF4-FFF2-40B4-BE49-F238E27FC236}">
                <a16:creationId xmlns:a16="http://schemas.microsoft.com/office/drawing/2014/main" id="{5FB2A56C-CFBD-4886-A6E2-EE2BACF11757}"/>
              </a:ext>
            </a:extLst>
          </p:cNvPr>
          <p:cNvSpPr>
            <a:spLocks noGrp="1"/>
          </p:cNvSpPr>
          <p:nvPr/>
        </p:nvSpPr>
        <p:spPr bwMode="auto">
          <a:xfrm>
            <a:off x="812800" y="274638"/>
            <a:ext cx="1076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a:latin typeface="Century Gothic"/>
                <a:ea typeface="+mj-lt"/>
                <a:cs typeface="+mj-lt"/>
              </a:rPr>
              <a:t>Definition of Healthcare Worker</a:t>
            </a:r>
            <a:endParaRPr lang="en-US" b="1">
              <a:latin typeface="Century Gothic"/>
              <a:cs typeface="Calibri"/>
            </a:endParaRPr>
          </a:p>
        </p:txBody>
      </p:sp>
    </p:spTree>
    <p:extLst>
      <p:ext uri="{BB962C8B-B14F-4D97-AF65-F5344CB8AC3E}">
        <p14:creationId xmlns:p14="http://schemas.microsoft.com/office/powerpoint/2010/main" val="1975489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18CF429-90D0-4781-8D1D-6E76BEF2C42E}"/>
              </a:ext>
            </a:extLst>
          </p:cNvPr>
          <p:cNvSpPr>
            <a:spLocks noGrp="1"/>
          </p:cNvSpPr>
          <p:nvPr>
            <p:ph idx="1"/>
          </p:nvPr>
        </p:nvSpPr>
        <p:spPr>
          <a:xfrm>
            <a:off x="1016643" y="1838447"/>
            <a:ext cx="10363200" cy="3467845"/>
          </a:xfrm>
        </p:spPr>
        <p:txBody>
          <a:bodyPr/>
          <a:lstStyle/>
          <a:p>
            <a:pPr>
              <a:lnSpc>
                <a:spcPct val="90000"/>
              </a:lnSpc>
              <a:spcBef>
                <a:spcPts val="1000"/>
              </a:spcBef>
              <a:spcAft>
                <a:spcPts val="0"/>
              </a:spcAft>
            </a:pPr>
            <a:r>
              <a:rPr lang="en-US" sz="2800">
                <a:latin typeface="Century Gothic"/>
                <a:ea typeface="+mn-lt"/>
                <a:cs typeface="+mn-lt"/>
              </a:rPr>
              <a:t>Type of Institution</a:t>
            </a:r>
            <a:endParaRPr lang="en-US" sz="2800">
              <a:latin typeface="Century Gothic"/>
            </a:endParaRPr>
          </a:p>
          <a:p>
            <a:pPr>
              <a:lnSpc>
                <a:spcPct val="90000"/>
              </a:lnSpc>
              <a:spcBef>
                <a:spcPts val="1000"/>
              </a:spcBef>
              <a:spcAft>
                <a:spcPts val="0"/>
              </a:spcAft>
            </a:pPr>
            <a:r>
              <a:rPr lang="en-US" sz="2800">
                <a:latin typeface="Century Gothic"/>
                <a:ea typeface="+mn-lt"/>
                <a:cs typeface="+mn-lt"/>
              </a:rPr>
              <a:t>Attributes of Individual Staff</a:t>
            </a:r>
          </a:p>
          <a:p>
            <a:pPr>
              <a:lnSpc>
                <a:spcPct val="90000"/>
              </a:lnSpc>
              <a:spcBef>
                <a:spcPts val="1000"/>
              </a:spcBef>
              <a:spcAft>
                <a:spcPts val="0"/>
              </a:spcAft>
            </a:pPr>
            <a:r>
              <a:rPr lang="en-US" sz="2800">
                <a:latin typeface="Century Gothic"/>
                <a:ea typeface="+mn-lt"/>
                <a:cs typeface="+mn-lt"/>
              </a:rPr>
              <a:t>Location of Institution</a:t>
            </a:r>
          </a:p>
          <a:p>
            <a:pPr>
              <a:lnSpc>
                <a:spcPct val="90000"/>
              </a:lnSpc>
              <a:spcBef>
                <a:spcPts val="1000"/>
              </a:spcBef>
              <a:spcAft>
                <a:spcPts val="0"/>
              </a:spcAft>
            </a:pPr>
            <a:r>
              <a:rPr lang="en-US" sz="2800">
                <a:latin typeface="Century Gothic"/>
                <a:ea typeface="+mn-lt"/>
                <a:cs typeface="+mn-lt"/>
              </a:rPr>
              <a:t>Others</a:t>
            </a:r>
            <a:endParaRPr lang="en-US" sz="2800">
              <a:latin typeface="Century Gothic"/>
              <a:cs typeface="Calibri"/>
            </a:endParaRPr>
          </a:p>
          <a:p>
            <a:pPr marL="0" indent="0">
              <a:buNone/>
            </a:pPr>
            <a:endParaRPr lang="en-US">
              <a:cs typeface="Calibri"/>
            </a:endParaRPr>
          </a:p>
          <a:p>
            <a:endParaRPr lang="en-US">
              <a:cs typeface="Calibri"/>
            </a:endParaRPr>
          </a:p>
        </p:txBody>
      </p:sp>
      <p:sp>
        <p:nvSpPr>
          <p:cNvPr id="5" name="Title 1">
            <a:extLst>
              <a:ext uri="{FF2B5EF4-FFF2-40B4-BE49-F238E27FC236}">
                <a16:creationId xmlns:a16="http://schemas.microsoft.com/office/drawing/2014/main" id="{5FB2A56C-CFBD-4886-A6E2-EE2BACF11757}"/>
              </a:ext>
            </a:extLst>
          </p:cNvPr>
          <p:cNvSpPr>
            <a:spLocks noGrp="1"/>
          </p:cNvSpPr>
          <p:nvPr/>
        </p:nvSpPr>
        <p:spPr bwMode="auto">
          <a:xfrm>
            <a:off x="652752" y="199829"/>
            <a:ext cx="10885346" cy="12316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b="1">
                <a:latin typeface="Century Gothic"/>
                <a:ea typeface="+mj-lt"/>
                <a:cs typeface="+mj-lt"/>
              </a:rPr>
              <a:t>Potential Criteria for Ranked </a:t>
            </a:r>
            <a:r>
              <a:rPr lang="en-US" sz="4000" b="1" err="1">
                <a:latin typeface="Century Gothic"/>
                <a:ea typeface="+mj-lt"/>
                <a:cs typeface="+mj-lt"/>
              </a:rPr>
              <a:t>Subprioritization</a:t>
            </a:r>
            <a:r>
              <a:rPr lang="en-US" sz="4000" b="1">
                <a:latin typeface="Century Gothic"/>
                <a:ea typeface="+mj-lt"/>
                <a:cs typeface="+mj-lt"/>
              </a:rPr>
              <a:t> Using An Equity Lens</a:t>
            </a:r>
            <a:endParaRPr lang="en-US" sz="4000" b="1">
              <a:latin typeface="Century Gothic"/>
              <a:cs typeface="Calibri"/>
            </a:endParaRPr>
          </a:p>
        </p:txBody>
      </p:sp>
    </p:spTree>
    <p:extLst>
      <p:ext uri="{BB962C8B-B14F-4D97-AF65-F5344CB8AC3E}">
        <p14:creationId xmlns:p14="http://schemas.microsoft.com/office/powerpoint/2010/main" val="1219566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B78FD6-4978-4E44-8AAF-30CA82F6B8D2}"/>
              </a:ext>
            </a:extLst>
          </p:cNvPr>
          <p:cNvSpPr>
            <a:spLocks noGrp="1"/>
          </p:cNvSpPr>
          <p:nvPr>
            <p:ph idx="1"/>
          </p:nvPr>
        </p:nvSpPr>
        <p:spPr>
          <a:xfrm>
            <a:off x="1100470" y="2478346"/>
            <a:ext cx="9423991" cy="1082625"/>
          </a:xfrm>
        </p:spPr>
        <p:txBody>
          <a:bodyPr/>
          <a:lstStyle/>
          <a:p>
            <a:pPr marL="0" indent="0" algn="ctr">
              <a:buNone/>
            </a:pPr>
            <a:r>
              <a:rPr lang="en-US" sz="4400" b="1">
                <a:latin typeface="Century Gothic"/>
              </a:rPr>
              <a:t>COVID-19 Vaccine Allocation Data Team</a:t>
            </a:r>
          </a:p>
        </p:txBody>
      </p:sp>
    </p:spTree>
    <p:extLst>
      <p:ext uri="{BB962C8B-B14F-4D97-AF65-F5344CB8AC3E}">
        <p14:creationId xmlns:p14="http://schemas.microsoft.com/office/powerpoint/2010/main" val="1355616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71530B5C-BA28-4817-AC73-F9601FFA68D1}"/>
              </a:ext>
            </a:extLst>
          </p:cNvPr>
          <p:cNvGraphicFramePr>
            <a:graphicFrameLocks noGrp="1"/>
          </p:cNvGraphicFramePr>
          <p:nvPr>
            <p:extLst>
              <p:ext uri="{D42A27DB-BD31-4B8C-83A1-F6EECF244321}">
                <p14:modId xmlns:p14="http://schemas.microsoft.com/office/powerpoint/2010/main" val="2285046045"/>
              </p:ext>
            </p:extLst>
          </p:nvPr>
        </p:nvGraphicFramePr>
        <p:xfrm>
          <a:off x="414337" y="142875"/>
          <a:ext cx="11363319" cy="6508055"/>
        </p:xfrm>
        <a:graphic>
          <a:graphicData uri="http://schemas.openxmlformats.org/drawingml/2006/table">
            <a:tbl>
              <a:tblPr firstRow="1" bandRow="1">
                <a:tableStyleId>{B301B821-A1FF-4177-AEE7-76D212191A09}</a:tableStyleId>
              </a:tblPr>
              <a:tblGrid>
                <a:gridCol w="4866408">
                  <a:extLst>
                    <a:ext uri="{9D8B030D-6E8A-4147-A177-3AD203B41FA5}">
                      <a16:colId xmlns:a16="http://schemas.microsoft.com/office/drawing/2014/main" val="1396799691"/>
                    </a:ext>
                  </a:extLst>
                </a:gridCol>
                <a:gridCol w="6496911">
                  <a:extLst>
                    <a:ext uri="{9D8B030D-6E8A-4147-A177-3AD203B41FA5}">
                      <a16:colId xmlns:a16="http://schemas.microsoft.com/office/drawing/2014/main" val="4164198257"/>
                    </a:ext>
                  </a:extLst>
                </a:gridCol>
              </a:tblGrid>
              <a:tr h="238125">
                <a:tc>
                  <a:txBody>
                    <a:bodyPr/>
                    <a:lstStyle/>
                    <a:p>
                      <a:pPr fontAlgn="base"/>
                      <a:r>
                        <a:rPr lang="en-US" sz="1400">
                          <a:effectLst/>
                        </a:rPr>
                        <a:t>Dataset​</a:t>
                      </a:r>
                      <a:endParaRPr lang="en-US">
                        <a:effectLst/>
                      </a:endParaRPr>
                    </a:p>
                  </a:txBody>
                  <a:tcPr/>
                </a:tc>
                <a:tc>
                  <a:txBody>
                    <a:bodyPr/>
                    <a:lstStyle/>
                    <a:p>
                      <a:pPr fontAlgn="base"/>
                      <a:r>
                        <a:rPr lang="en-US" sz="1400">
                          <a:effectLst/>
                        </a:rPr>
                        <a:t>Contains​</a:t>
                      </a:r>
                      <a:endParaRPr lang="en-US">
                        <a:effectLst/>
                      </a:endParaRPr>
                    </a:p>
                  </a:txBody>
                  <a:tcPr/>
                </a:tc>
                <a:extLst>
                  <a:ext uri="{0D108BD9-81ED-4DB2-BD59-A6C34878D82A}">
                    <a16:rowId xmlns:a16="http://schemas.microsoft.com/office/drawing/2014/main" val="3036028840"/>
                  </a:ext>
                </a:extLst>
              </a:tr>
              <a:tr h="730988">
                <a:tc>
                  <a:txBody>
                    <a:bodyPr/>
                    <a:lstStyle/>
                    <a:p>
                      <a:pPr fontAlgn="base"/>
                      <a:r>
                        <a:rPr lang="en-US" sz="1400" b="1">
                          <a:effectLst/>
                        </a:rPr>
                        <a:t>Dataset 1: Healthcare Workforce by Individual License​</a:t>
                      </a:r>
                      <a:endParaRPr lang="en-US" b="1">
                        <a:effectLst/>
                      </a:endParaRPr>
                    </a:p>
                  </a:txBody>
                  <a:tcPr>
                    <a:solidFill>
                      <a:schemeClr val="accent1">
                        <a:lumMod val="20000"/>
                        <a:lumOff val="80000"/>
                      </a:schemeClr>
                    </a:solidFill>
                  </a:tcPr>
                </a:tc>
                <a:tc>
                  <a:txBody>
                    <a:bodyPr/>
                    <a:lstStyle/>
                    <a:p>
                      <a:pPr fontAlgn="base"/>
                      <a:r>
                        <a:rPr lang="en-US" sz="1400">
                          <a:effectLst/>
                        </a:rPr>
                        <a:t>Provides summed counts of Healthcare Licensees by Census Region, County, Agency, and License Type for licensed healthcare workers.​</a:t>
                      </a:r>
                      <a:endParaRPr lang="en-US">
                        <a:effectLst/>
                      </a:endParaRPr>
                    </a:p>
                    <a:p>
                      <a:pPr fontAlgn="base"/>
                      <a:r>
                        <a:rPr lang="en-US" sz="1400">
                          <a:effectLst/>
                        </a:rPr>
                        <a:t> ​</a:t>
                      </a:r>
                      <a:endParaRPr lang="en-US">
                        <a:effectLst/>
                      </a:endParaRPr>
                    </a:p>
                  </a:txBody>
                  <a:tcPr/>
                </a:tc>
                <a:extLst>
                  <a:ext uri="{0D108BD9-81ED-4DB2-BD59-A6C34878D82A}">
                    <a16:rowId xmlns:a16="http://schemas.microsoft.com/office/drawing/2014/main" val="931135044"/>
                  </a:ext>
                </a:extLst>
              </a:tr>
              <a:tr h="360620">
                <a:tc>
                  <a:txBody>
                    <a:bodyPr/>
                    <a:lstStyle/>
                    <a:p>
                      <a:pPr fontAlgn="base"/>
                      <a:r>
                        <a:rPr lang="en-US" sz="1400" b="1">
                          <a:effectLst/>
                        </a:rPr>
                        <a:t>Dataset 2: Healthcare Workforce by Healthcare Facility​</a:t>
                      </a:r>
                      <a:endParaRPr lang="en-US" b="1">
                        <a:effectLst/>
                      </a:endParaRPr>
                    </a:p>
                  </a:txBody>
                  <a:tcPr>
                    <a:solidFill>
                      <a:schemeClr val="accent1">
                        <a:lumMod val="20000"/>
                        <a:lumOff val="80000"/>
                      </a:schemeClr>
                    </a:solidFill>
                  </a:tcPr>
                </a:tc>
                <a:tc>
                  <a:txBody>
                    <a:bodyPr/>
                    <a:lstStyle/>
                    <a:p>
                      <a:pPr fontAlgn="base"/>
                      <a:r>
                        <a:rPr lang="en-US" sz="1400">
                          <a:effectLst/>
                        </a:rPr>
                        <a:t>Estimated healthcare workforce from available sources by facility. ​</a:t>
                      </a:r>
                      <a:endParaRPr lang="en-US">
                        <a:effectLst/>
                      </a:endParaRPr>
                    </a:p>
                  </a:txBody>
                  <a:tcPr/>
                </a:tc>
                <a:extLst>
                  <a:ext uri="{0D108BD9-81ED-4DB2-BD59-A6C34878D82A}">
                    <a16:rowId xmlns:a16="http://schemas.microsoft.com/office/drawing/2014/main" val="4021130035"/>
                  </a:ext>
                </a:extLst>
              </a:tr>
              <a:tr h="571500">
                <a:tc>
                  <a:txBody>
                    <a:bodyPr/>
                    <a:lstStyle/>
                    <a:p>
                      <a:pPr fontAlgn="base"/>
                      <a:r>
                        <a:rPr lang="en-US" sz="1400" b="1">
                          <a:effectLst/>
                        </a:rPr>
                        <a:t>Dataset 2.1: Healthcare Workforce by Healthcare Facility with Estimates of  Race​</a:t>
                      </a:r>
                      <a:endParaRPr lang="en-US" b="1">
                        <a:effectLst/>
                      </a:endParaRPr>
                    </a:p>
                  </a:txBody>
                  <a:tcPr>
                    <a:solidFill>
                      <a:schemeClr val="accent1">
                        <a:lumMod val="20000"/>
                        <a:lumOff val="80000"/>
                      </a:schemeClr>
                    </a:solidFill>
                  </a:tcPr>
                </a:tc>
                <a:tc>
                  <a:txBody>
                    <a:bodyPr/>
                    <a:lstStyle/>
                    <a:p>
                      <a:pPr fontAlgn="base"/>
                      <a:r>
                        <a:rPr lang="en-US" sz="1400">
                          <a:effectLst/>
                        </a:rPr>
                        <a:t>Estimated healthcare workforce from available sources by facility with estimates of race of healthcare workers.​</a:t>
                      </a:r>
                      <a:endParaRPr lang="en-US">
                        <a:effectLst/>
                      </a:endParaRPr>
                    </a:p>
                  </a:txBody>
                  <a:tcPr/>
                </a:tc>
                <a:extLst>
                  <a:ext uri="{0D108BD9-81ED-4DB2-BD59-A6C34878D82A}">
                    <a16:rowId xmlns:a16="http://schemas.microsoft.com/office/drawing/2014/main" val="3983018427"/>
                  </a:ext>
                </a:extLst>
              </a:tr>
              <a:tr h="457200">
                <a:tc>
                  <a:txBody>
                    <a:bodyPr/>
                    <a:lstStyle/>
                    <a:p>
                      <a:pPr fontAlgn="base"/>
                      <a:r>
                        <a:rPr lang="en-US" sz="1400" b="1">
                          <a:effectLst/>
                        </a:rPr>
                        <a:t>Dataset 2A: General Acute Care Hospital Staffing and Capacity from Oct 2020 Capacity Survey​</a:t>
                      </a:r>
                      <a:endParaRPr lang="en-US" b="1">
                        <a:effectLst/>
                      </a:endParaRPr>
                    </a:p>
                  </a:txBody>
                  <a:tcPr>
                    <a:solidFill>
                      <a:schemeClr val="accent1">
                        <a:lumMod val="20000"/>
                        <a:lumOff val="80000"/>
                      </a:schemeClr>
                    </a:solidFill>
                  </a:tcPr>
                </a:tc>
                <a:tc>
                  <a:txBody>
                    <a:bodyPr/>
                    <a:lstStyle/>
                    <a:p>
                      <a:pPr fontAlgn="base"/>
                      <a:r>
                        <a:rPr lang="en-US" sz="1400">
                          <a:effectLst/>
                        </a:rPr>
                        <a:t>Staffing and capacity reported by facility from October 2020 capacity survey. Only for General Acute Care Hospitals.​</a:t>
                      </a:r>
                      <a:endParaRPr lang="en-US">
                        <a:effectLst/>
                      </a:endParaRPr>
                    </a:p>
                  </a:txBody>
                  <a:tcPr/>
                </a:tc>
                <a:extLst>
                  <a:ext uri="{0D108BD9-81ED-4DB2-BD59-A6C34878D82A}">
                    <a16:rowId xmlns:a16="http://schemas.microsoft.com/office/drawing/2014/main" val="3672693043"/>
                  </a:ext>
                </a:extLst>
              </a:tr>
              <a:tr h="285750">
                <a:tc>
                  <a:txBody>
                    <a:bodyPr/>
                    <a:lstStyle/>
                    <a:p>
                      <a:pPr fontAlgn="base"/>
                      <a:r>
                        <a:rPr lang="en-US" sz="1400" b="1">
                          <a:effectLst/>
                        </a:rPr>
                        <a:t>Dataset 2A.1: General Acute Care Hospital Staffing and Capacity from Oct 2020 Capacity Survey with Estimates of Race​</a:t>
                      </a:r>
                      <a:endParaRPr lang="en-US" b="1">
                        <a:effectLst/>
                      </a:endParaRPr>
                    </a:p>
                  </a:txBody>
                  <a:tcPr>
                    <a:solidFill>
                      <a:schemeClr val="accent1">
                        <a:lumMod val="20000"/>
                        <a:lumOff val="80000"/>
                      </a:schemeClr>
                    </a:solidFill>
                  </a:tcPr>
                </a:tc>
                <a:tc>
                  <a:txBody>
                    <a:bodyPr/>
                    <a:lstStyle/>
                    <a:p>
                      <a:pPr fontAlgn="base"/>
                      <a:r>
                        <a:rPr lang="en-US" sz="1400">
                          <a:effectLst/>
                        </a:rPr>
                        <a:t>Staffing and capacity reported by facility from October 2020 capacity survey. Only for General Acute Care Hospitals with estimates of race of healthcare workers.​</a:t>
                      </a:r>
                      <a:endParaRPr lang="en-US">
                        <a:effectLst/>
                      </a:endParaRPr>
                    </a:p>
                  </a:txBody>
                  <a:tcPr/>
                </a:tc>
                <a:extLst>
                  <a:ext uri="{0D108BD9-81ED-4DB2-BD59-A6C34878D82A}">
                    <a16:rowId xmlns:a16="http://schemas.microsoft.com/office/drawing/2014/main" val="94686231"/>
                  </a:ext>
                </a:extLst>
              </a:tr>
              <a:tr h="752475">
                <a:tc>
                  <a:txBody>
                    <a:bodyPr/>
                    <a:lstStyle/>
                    <a:p>
                      <a:pPr fontAlgn="base"/>
                      <a:r>
                        <a:rPr lang="en-US" sz="1400" b="1">
                          <a:effectLst/>
                        </a:rPr>
                        <a:t>Dataset 3: Total peace officers​</a:t>
                      </a:r>
                      <a:endParaRPr lang="en-US" b="1">
                        <a:effectLst/>
                      </a:endParaRPr>
                    </a:p>
                  </a:txBody>
                  <a:tcPr>
                    <a:solidFill>
                      <a:schemeClr val="accent1">
                        <a:lumMod val="20000"/>
                        <a:lumOff val="80000"/>
                      </a:schemeClr>
                    </a:solidFill>
                  </a:tcPr>
                </a:tc>
                <a:tc>
                  <a:txBody>
                    <a:bodyPr/>
                    <a:lstStyle/>
                    <a:p>
                      <a:pPr fontAlgn="base"/>
                      <a:r>
                        <a:rPr lang="en-US" sz="1400">
                          <a:effectLst/>
                        </a:rPr>
                        <a:t>Total peace officer staff including dispatchers. CHP numbers provided by CHP HR. Department of Corrections data provided by CDCR HR. All other peace officers pulled from</a:t>
                      </a:r>
                      <a:r>
                        <a:rPr lang="en-US" sz="1400">
                          <a:effectLst/>
                          <a:hlinkClick r:id="rId2"/>
                        </a:rPr>
                        <a:t>Commission onPeace Officer Standards and Training</a:t>
                      </a:r>
                      <a:r>
                        <a:rPr lang="en-US" sz="1400">
                          <a:effectLst/>
                        </a:rPr>
                        <a:t>.​</a:t>
                      </a:r>
                      <a:endParaRPr lang="en-US">
                        <a:effectLst/>
                      </a:endParaRPr>
                    </a:p>
                  </a:txBody>
                  <a:tcPr/>
                </a:tc>
                <a:extLst>
                  <a:ext uri="{0D108BD9-81ED-4DB2-BD59-A6C34878D82A}">
                    <a16:rowId xmlns:a16="http://schemas.microsoft.com/office/drawing/2014/main" val="251690235"/>
                  </a:ext>
                </a:extLst>
              </a:tr>
              <a:tr h="647700">
                <a:tc>
                  <a:txBody>
                    <a:bodyPr/>
                    <a:lstStyle/>
                    <a:p>
                      <a:pPr fontAlgn="base"/>
                      <a:r>
                        <a:rPr lang="en-US" sz="1400" b="1">
                          <a:effectLst/>
                        </a:rPr>
                        <a:t>Dataset 4: Critical Infrastructure Industries by County​</a:t>
                      </a:r>
                      <a:endParaRPr lang="en-US" b="1">
                        <a:effectLst/>
                      </a:endParaRPr>
                    </a:p>
                  </a:txBody>
                  <a:tcPr>
                    <a:solidFill>
                      <a:schemeClr val="accent1">
                        <a:lumMod val="20000"/>
                        <a:lumOff val="80000"/>
                      </a:schemeClr>
                    </a:solidFill>
                  </a:tcPr>
                </a:tc>
                <a:tc>
                  <a:txBody>
                    <a:bodyPr/>
                    <a:lstStyle/>
                    <a:p>
                      <a:pPr fontAlgn="base"/>
                      <a:r>
                        <a:rPr lang="en-US" sz="1400">
                          <a:effectLst/>
                        </a:rPr>
                        <a:t>Uses first quarter 2020 data from the Quarterly Census of Employment and Wages (QCEW),gathered statewide from all employers eligible for unemployment insurance.​</a:t>
                      </a:r>
                      <a:endParaRPr lang="en-US">
                        <a:effectLst/>
                      </a:endParaRPr>
                    </a:p>
                  </a:txBody>
                  <a:tcPr/>
                </a:tc>
                <a:extLst>
                  <a:ext uri="{0D108BD9-81ED-4DB2-BD59-A6C34878D82A}">
                    <a16:rowId xmlns:a16="http://schemas.microsoft.com/office/drawing/2014/main" val="1626571165"/>
                  </a:ext>
                </a:extLst>
              </a:tr>
              <a:tr h="457200">
                <a:tc>
                  <a:txBody>
                    <a:bodyPr/>
                    <a:lstStyle/>
                    <a:p>
                      <a:pPr fontAlgn="base"/>
                      <a:r>
                        <a:rPr lang="en-US" sz="1400" b="1">
                          <a:effectLst/>
                        </a:rPr>
                        <a:t>Dataset 5: Critical Infrastructure Occupations by County​</a:t>
                      </a:r>
                      <a:endParaRPr lang="en-US" b="1">
                        <a:effectLst/>
                      </a:endParaRPr>
                    </a:p>
                  </a:txBody>
                  <a:tcPr>
                    <a:solidFill>
                      <a:schemeClr val="accent1">
                        <a:lumMod val="20000"/>
                        <a:lumOff val="80000"/>
                      </a:schemeClr>
                    </a:solidFill>
                  </a:tcPr>
                </a:tc>
                <a:tc>
                  <a:txBody>
                    <a:bodyPr/>
                    <a:lstStyle/>
                    <a:p>
                      <a:pPr fontAlgn="base"/>
                      <a:r>
                        <a:rPr lang="en-US" sz="1400">
                          <a:effectLst/>
                        </a:rPr>
                        <a:t> Uses Occupational Employment and Statistics and Wages (OES) data, a semiannual survey of workplaces.​</a:t>
                      </a:r>
                      <a:endParaRPr lang="en-US">
                        <a:effectLst/>
                      </a:endParaRPr>
                    </a:p>
                  </a:txBody>
                  <a:tcPr/>
                </a:tc>
                <a:extLst>
                  <a:ext uri="{0D108BD9-81ED-4DB2-BD59-A6C34878D82A}">
                    <a16:rowId xmlns:a16="http://schemas.microsoft.com/office/drawing/2014/main" val="3614729488"/>
                  </a:ext>
                </a:extLst>
              </a:tr>
              <a:tr h="457200">
                <a:tc>
                  <a:txBody>
                    <a:bodyPr/>
                    <a:lstStyle/>
                    <a:p>
                      <a:pPr fontAlgn="base"/>
                      <a:r>
                        <a:rPr lang="en-US" sz="1400" b="1">
                          <a:effectLst/>
                        </a:rPr>
                        <a:t>Dataset 6: Vulnerability Index​</a:t>
                      </a:r>
                      <a:endParaRPr lang="en-US" b="1">
                        <a:effectLst/>
                      </a:endParaRPr>
                    </a:p>
                  </a:txBody>
                  <a:tcPr>
                    <a:solidFill>
                      <a:schemeClr val="accent1">
                        <a:lumMod val="20000"/>
                        <a:lumOff val="80000"/>
                      </a:schemeClr>
                    </a:solidFill>
                  </a:tcPr>
                </a:tc>
                <a:tc>
                  <a:txBody>
                    <a:bodyPr/>
                    <a:lstStyle/>
                    <a:p>
                      <a:pPr fontAlgn="base"/>
                      <a:r>
                        <a:rPr lang="en-US" sz="1400">
                          <a:effectLst/>
                        </a:rPr>
                        <a:t> Vulnerability indices combine community characteristics into a single score, or index, to identify communities in need of support.​</a:t>
                      </a:r>
                      <a:endParaRPr lang="en-US">
                        <a:effectLst/>
                      </a:endParaRPr>
                    </a:p>
                  </a:txBody>
                  <a:tcPr/>
                </a:tc>
                <a:extLst>
                  <a:ext uri="{0D108BD9-81ED-4DB2-BD59-A6C34878D82A}">
                    <a16:rowId xmlns:a16="http://schemas.microsoft.com/office/drawing/2014/main" val="2051298189"/>
                  </a:ext>
                </a:extLst>
              </a:tr>
              <a:tr h="457200">
                <a:tc>
                  <a:txBody>
                    <a:bodyPr/>
                    <a:lstStyle/>
                    <a:p>
                      <a:pPr fontAlgn="base"/>
                      <a:r>
                        <a:rPr lang="en-US" sz="1400" b="1">
                          <a:effectLst/>
                        </a:rPr>
                        <a:t>Dataset 7: California Incarcerated Populations​</a:t>
                      </a:r>
                      <a:endParaRPr lang="en-US" b="1">
                        <a:effectLst/>
                      </a:endParaRPr>
                    </a:p>
                  </a:txBody>
                  <a:tcPr>
                    <a:solidFill>
                      <a:schemeClr val="accent1">
                        <a:lumMod val="20000"/>
                        <a:lumOff val="80000"/>
                      </a:schemeClr>
                    </a:solidFill>
                  </a:tcPr>
                </a:tc>
                <a:tc>
                  <a:txBody>
                    <a:bodyPr/>
                    <a:lstStyle/>
                    <a:p>
                      <a:pPr fontAlgn="base"/>
                      <a:r>
                        <a:rPr lang="en-US" sz="1400">
                          <a:effectLst/>
                        </a:rPr>
                        <a:t> Includes local jail, state prison, US Prison, and ICE detention incarcerated populations​</a:t>
                      </a:r>
                      <a:endParaRPr lang="en-US">
                        <a:effectLst/>
                      </a:endParaRPr>
                    </a:p>
                  </a:txBody>
                  <a:tcPr/>
                </a:tc>
                <a:extLst>
                  <a:ext uri="{0D108BD9-81ED-4DB2-BD59-A6C34878D82A}">
                    <a16:rowId xmlns:a16="http://schemas.microsoft.com/office/drawing/2014/main" val="2599768020"/>
                  </a:ext>
                </a:extLst>
              </a:tr>
              <a:tr h="238125">
                <a:tc>
                  <a:txBody>
                    <a:bodyPr/>
                    <a:lstStyle/>
                    <a:p>
                      <a:pPr fontAlgn="base"/>
                      <a:r>
                        <a:rPr lang="en-US" sz="1400" b="1">
                          <a:effectLst/>
                        </a:rPr>
                        <a:t>Dataset 8: Vulnerable Populations​</a:t>
                      </a:r>
                      <a:endParaRPr lang="en-US" b="1">
                        <a:effectLst/>
                      </a:endParaRPr>
                    </a:p>
                  </a:txBody>
                  <a:tcPr>
                    <a:solidFill>
                      <a:schemeClr val="accent1">
                        <a:lumMod val="20000"/>
                        <a:lumOff val="80000"/>
                      </a:schemeClr>
                    </a:solidFill>
                  </a:tcPr>
                </a:tc>
                <a:tc>
                  <a:txBody>
                    <a:bodyPr/>
                    <a:lstStyle/>
                    <a:p>
                      <a:pPr fontAlgn="base"/>
                      <a:r>
                        <a:rPr lang="en-US" sz="1400">
                          <a:effectLst/>
                        </a:rPr>
                        <a:t> Contains vulnerable population numbers by County​</a:t>
                      </a:r>
                      <a:endParaRPr lang="en-US">
                        <a:effectLst/>
                      </a:endParaRPr>
                    </a:p>
                  </a:txBody>
                  <a:tcPr/>
                </a:tc>
                <a:extLst>
                  <a:ext uri="{0D108BD9-81ED-4DB2-BD59-A6C34878D82A}">
                    <a16:rowId xmlns:a16="http://schemas.microsoft.com/office/drawing/2014/main" val="3402490707"/>
                  </a:ext>
                </a:extLst>
              </a:tr>
              <a:tr h="238125">
                <a:tc>
                  <a:txBody>
                    <a:bodyPr/>
                    <a:lstStyle/>
                    <a:p>
                      <a:pPr fontAlgn="base"/>
                      <a:r>
                        <a:rPr lang="en-US" sz="1400" b="1">
                          <a:effectLst/>
                        </a:rPr>
                        <a:t>Dataset 9: LTC Occupants​</a:t>
                      </a:r>
                      <a:endParaRPr lang="en-US" b="1">
                        <a:effectLst/>
                      </a:endParaRPr>
                    </a:p>
                  </a:txBody>
                  <a:tcPr>
                    <a:solidFill>
                      <a:schemeClr val="accent1">
                        <a:lumMod val="20000"/>
                        <a:lumOff val="80000"/>
                      </a:schemeClr>
                    </a:solidFill>
                  </a:tcPr>
                </a:tc>
                <a:tc>
                  <a:txBody>
                    <a:bodyPr/>
                    <a:lstStyle/>
                    <a:p>
                      <a:pPr fontAlgn="base"/>
                      <a:r>
                        <a:rPr lang="en-US" sz="1400">
                          <a:effectLst/>
                        </a:rPr>
                        <a:t> Includes CDPH CHCQ and DSS licensed facilities​</a:t>
                      </a:r>
                      <a:endParaRPr lang="en-US">
                        <a:effectLst/>
                      </a:endParaRPr>
                    </a:p>
                  </a:txBody>
                  <a:tcPr/>
                </a:tc>
                <a:extLst>
                  <a:ext uri="{0D108BD9-81ED-4DB2-BD59-A6C34878D82A}">
                    <a16:rowId xmlns:a16="http://schemas.microsoft.com/office/drawing/2014/main" val="299762027"/>
                  </a:ext>
                </a:extLst>
              </a:tr>
            </a:tbl>
          </a:graphicData>
        </a:graphic>
      </p:graphicFrame>
    </p:spTree>
    <p:extLst>
      <p:ext uri="{BB962C8B-B14F-4D97-AF65-F5344CB8AC3E}">
        <p14:creationId xmlns:p14="http://schemas.microsoft.com/office/powerpoint/2010/main" val="3019854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E0F4F773-CF1B-417F-869A-F894C07A5861}"/>
              </a:ext>
            </a:extLst>
          </p:cNvPr>
          <p:cNvPicPr>
            <a:picLocks noGrp="1" noChangeAspect="1"/>
          </p:cNvPicPr>
          <p:nvPr>
            <p:ph idx="1"/>
          </p:nvPr>
        </p:nvPicPr>
        <p:blipFill>
          <a:blip r:embed="rId2"/>
          <a:stretch>
            <a:fillRect/>
          </a:stretch>
        </p:blipFill>
        <p:spPr>
          <a:xfrm>
            <a:off x="5775487" y="65346"/>
            <a:ext cx="6344383" cy="6282330"/>
          </a:xfrm>
        </p:spPr>
      </p:pic>
      <p:sp>
        <p:nvSpPr>
          <p:cNvPr id="6" name="Content Placeholder 2">
            <a:extLst>
              <a:ext uri="{FF2B5EF4-FFF2-40B4-BE49-F238E27FC236}">
                <a16:creationId xmlns:a16="http://schemas.microsoft.com/office/drawing/2014/main" id="{70AE549F-D3F1-4435-8DC3-9AD054211ABC}"/>
              </a:ext>
            </a:extLst>
          </p:cNvPr>
          <p:cNvSpPr txBox="1">
            <a:spLocks/>
          </p:cNvSpPr>
          <p:nvPr/>
        </p:nvSpPr>
        <p:spPr bwMode="auto">
          <a:xfrm>
            <a:off x="754912" y="2079625"/>
            <a:ext cx="5631710" cy="22522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indent="0">
              <a:lnSpc>
                <a:spcPct val="90000"/>
              </a:lnSpc>
              <a:spcBef>
                <a:spcPct val="0"/>
              </a:spcBef>
              <a:spcAft>
                <a:spcPts val="600"/>
              </a:spcAft>
              <a:buNone/>
            </a:pPr>
            <a:r>
              <a:rPr lang="en-US" sz="4000" b="1" kern="0">
                <a:latin typeface="Century Gothic"/>
                <a:cs typeface="Calibri Light"/>
              </a:rPr>
              <a:t>Dataset 2:</a:t>
            </a:r>
            <a:endParaRPr lang="en-US" sz="4000" b="1" kern="0">
              <a:latin typeface="Century Gothic"/>
              <a:ea typeface="+mn-lt"/>
              <a:cs typeface="+mn-lt"/>
            </a:endParaRPr>
          </a:p>
          <a:p>
            <a:pPr marL="0" indent="0">
              <a:lnSpc>
                <a:spcPct val="90000"/>
              </a:lnSpc>
              <a:spcBef>
                <a:spcPct val="0"/>
              </a:spcBef>
              <a:spcAft>
                <a:spcPts val="600"/>
              </a:spcAft>
              <a:buNone/>
            </a:pPr>
            <a:r>
              <a:rPr lang="en-US" sz="4000" b="1" kern="0">
                <a:latin typeface="Century Gothic"/>
                <a:cs typeface="Calibri Light"/>
              </a:rPr>
              <a:t>Healthcare Workforce by Healthcare Facility</a:t>
            </a:r>
            <a:endParaRPr lang="en-US" sz="4000" b="1">
              <a:latin typeface="Century Gothic"/>
            </a:endParaRPr>
          </a:p>
        </p:txBody>
      </p:sp>
    </p:spTree>
    <p:extLst>
      <p:ext uri="{BB962C8B-B14F-4D97-AF65-F5344CB8AC3E}">
        <p14:creationId xmlns:p14="http://schemas.microsoft.com/office/powerpoint/2010/main" val="1555182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5D29A657ED2F4299AC4B27AEB693AD" ma:contentTypeVersion="6" ma:contentTypeDescription="Create a new document." ma:contentTypeScope="" ma:versionID="b8081871be9cb758c0d04a2cab83d7fc">
  <xsd:schema xmlns:xsd="http://www.w3.org/2001/XMLSchema" xmlns:xs="http://www.w3.org/2001/XMLSchema" xmlns:p="http://schemas.microsoft.com/office/2006/metadata/properties" xmlns:ns2="159ae6a5-87ac-4fb4-a175-b6749de0604f" xmlns:ns3="27edfe48-fb13-4bbc-bf65-2ba902f5db85" targetNamespace="http://schemas.microsoft.com/office/2006/metadata/properties" ma:root="true" ma:fieldsID="05487f60591aa4241b31945b64acd223" ns2:_="" ns3:_="">
    <xsd:import namespace="159ae6a5-87ac-4fb4-a175-b6749de0604f"/>
    <xsd:import namespace="27edfe48-fb13-4bbc-bf65-2ba902f5db85"/>
    <xsd:element name="properties">
      <xsd:complexType>
        <xsd:sequence>
          <xsd:element name="documentManagement">
            <xsd:complexType>
              <xsd:all>
                <xsd:element ref="ns2:Document_x0020_Status" minOccurs="0"/>
                <xsd:element ref="ns2:Current_x0020_Reviewer" minOccurs="0"/>
                <xsd:element ref="ns2:Approved_x0020_By" minOccurs="0"/>
                <xsd:element ref="ns2:User_x0020_Comment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9ae6a5-87ac-4fb4-a175-b6749de0604f" elementFormDefault="qualified">
    <xsd:import namespace="http://schemas.microsoft.com/office/2006/documentManagement/types"/>
    <xsd:import namespace="http://schemas.microsoft.com/office/infopath/2007/PartnerControls"/>
    <xsd:element name="Document_x0020_Status" ma:index="8" nillable="true" ma:displayName="Document Status" ma:format="Dropdown" ma:internalName="Document_x0020_Status">
      <xsd:simpleType>
        <xsd:restriction base="dms:Choice">
          <xsd:enumeration value="In Progress"/>
          <xsd:enumeration value="In Review"/>
          <xsd:enumeration value="Edits Needed (see comments)"/>
          <xsd:enumeration value="Pending Approval"/>
          <xsd:enumeration value="Approved"/>
          <xsd:enumeration value="Approved with Edits"/>
        </xsd:restriction>
      </xsd:simpleType>
    </xsd:element>
    <xsd:element name="Current_x0020_Reviewer" ma:index="9" nillable="true" ma:displayName="Current Reviewer" ma:list="UserInfo" ma:SharePointGroup="0" ma:internalName="Current_x0020_Reviewer"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pproved_x0020_By" ma:index="10" nillable="true" ma:displayName="Approved By" ma:list="UserInfo" ma:SharePointGroup="0" ma:internalName="Approved_x0020_By"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User_x0020_Comments" ma:index="11" nillable="true" ma:displayName="User Comments" ma:internalName="User_x0020_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edfe48-fb13-4bbc-bf65-2ba902f5db85"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urrent_x0020_Reviewer xmlns="159ae6a5-87ac-4fb4-a175-b6749de0604f">
      <UserInfo>
        <DisplayName/>
        <AccountId xsi:nil="true"/>
        <AccountType/>
      </UserInfo>
    </Current_x0020_Reviewer>
    <Approved_x0020_By xmlns="159ae6a5-87ac-4fb4-a175-b6749de0604f">
      <UserInfo>
        <DisplayName/>
        <AccountId xsi:nil="true"/>
        <AccountType/>
      </UserInfo>
    </Approved_x0020_By>
    <Document_x0020_Status xmlns="159ae6a5-87ac-4fb4-a175-b6749de0604f" xsi:nil="true"/>
    <User_x0020_Comments xmlns="159ae6a5-87ac-4fb4-a175-b6749de0604f" xsi:nil="true"/>
  </documentManagement>
</p:properties>
</file>

<file path=customXml/itemProps1.xml><?xml version="1.0" encoding="utf-8"?>
<ds:datastoreItem xmlns:ds="http://schemas.openxmlformats.org/officeDocument/2006/customXml" ds:itemID="{13827A67-1AF1-49FC-9B3D-91DBDF1A98E9}">
  <ds:schemaRefs>
    <ds:schemaRef ds:uri="http://schemas.microsoft.com/sharepoint/v3/contenttype/forms"/>
  </ds:schemaRefs>
</ds:datastoreItem>
</file>

<file path=customXml/itemProps2.xml><?xml version="1.0" encoding="utf-8"?>
<ds:datastoreItem xmlns:ds="http://schemas.openxmlformats.org/officeDocument/2006/customXml" ds:itemID="{99066319-85F0-412A-8D95-DDBB3081A2F5}">
  <ds:schemaRefs>
    <ds:schemaRef ds:uri="159ae6a5-87ac-4fb4-a175-b6749de0604f"/>
    <ds:schemaRef ds:uri="27edfe48-fb13-4bbc-bf65-2ba902f5db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E64E849-A3FB-412D-A258-71BDAE0D0F68}">
  <ds:schemaRefs>
    <ds:schemaRef ds:uri="27edfe48-fb13-4bbc-bf65-2ba902f5db85"/>
    <ds:schemaRef ds:uri="http://schemas.openxmlformats.org/package/2006/metadata/core-properties"/>
    <ds:schemaRef ds:uri="http://purl.org/dc/elements/1.1/"/>
    <ds:schemaRef ds:uri="http://schemas.microsoft.com/office/2006/documentManagement/types"/>
    <ds:schemaRef ds:uri="159ae6a5-87ac-4fb4-a175-b6749de0604f"/>
    <ds:schemaRef ds:uri="http://purl.org/dc/terms/"/>
    <ds:schemaRef ds:uri="http://purl.org/dc/dcmitype/"/>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2576</Words>
  <Application>Microsoft Office PowerPoint</Application>
  <PresentationFormat>Widescreen</PresentationFormat>
  <Paragraphs>280</Paragraphs>
  <Slides>39</Slides>
  <Notes>18</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39</vt:i4>
      </vt:variant>
    </vt:vector>
  </HeadingPairs>
  <TitlesOfParts>
    <vt:vector size="48" baseType="lpstr">
      <vt:lpstr>Arial</vt:lpstr>
      <vt:lpstr>Arial,Sans-Serif</vt:lpstr>
      <vt:lpstr>Calibri</vt:lpstr>
      <vt:lpstr>Calibri Light</vt:lpstr>
      <vt:lpstr>Century Gothic</vt:lpstr>
      <vt:lpstr>Tahoma</vt:lpstr>
      <vt:lpstr>Wingdings</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Dataset 2: Licensed Healthcare Workforce  by Facility</vt:lpstr>
      <vt:lpstr>PowerPoint Presentation</vt:lpstr>
      <vt:lpstr>PowerPoint Presentation</vt:lpstr>
      <vt:lpstr>PowerPoint Presentation</vt:lpstr>
      <vt:lpstr>PowerPoint Presentation</vt:lpstr>
      <vt:lpstr>Pfizer Vaccine</vt:lpstr>
      <vt:lpstr>Pfizer Vaccine Packaging</vt:lpstr>
      <vt:lpstr>Pfizer Vaccine Packaging</vt:lpstr>
      <vt:lpstr>Pfizer Vaccine Receipt</vt:lpstr>
      <vt:lpstr>Storage Options</vt:lpstr>
      <vt:lpstr>Storing in the Shipper</vt:lpstr>
      <vt:lpstr>Storing in the Shipper (Cont.)</vt:lpstr>
      <vt:lpstr>Pfizer Vaccine Fun Facts</vt:lpstr>
      <vt:lpstr>Ordering Limitations</vt:lpstr>
      <vt:lpstr>Moderna Vaccine</vt:lpstr>
      <vt:lpstr>Moderna Shipping/Storage/Use</vt:lpstr>
      <vt:lpstr>Moderna Vaccine Shipping/Storage/Use</vt:lpstr>
      <vt:lpstr>Ancillary Supplies</vt:lpstr>
      <vt:lpstr>Diluent and Mixing Kit</vt:lpstr>
      <vt:lpstr>PowerPoint Presentation</vt:lpstr>
      <vt:lpstr>For </vt:lpstr>
      <vt:lpstr>Enrollment Timeline for Phase 1 Providers</vt:lpstr>
      <vt:lpstr>PowerPoint Presentation</vt:lpstr>
      <vt:lpstr>PowerPoint Presentation</vt:lpstr>
      <vt:lpstr>Preparing for COVID-19 Vaccination Program Enrollment</vt:lpstr>
      <vt:lpstr>Enrollment Process</vt:lpstr>
      <vt:lpstr>Enrollment Process</vt:lpstr>
      <vt:lpstr>Enrollment Process</vt:lpstr>
      <vt:lpstr>Enrollment  Application Process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Sreedharan, Tanu@CDPH</dc:creator>
  <cp:lastModifiedBy>Allison Bradley</cp:lastModifiedBy>
  <cp:revision>1</cp:revision>
  <dcterms:created xsi:type="dcterms:W3CDTF">2020-11-12T19:24:19Z</dcterms:created>
  <dcterms:modified xsi:type="dcterms:W3CDTF">2020-11-13T15:59:16Z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0x010100AB5D29A657ED2F4299AC4B27AEB693AD</vt:lpwstr>
  </property>
  <property fmtid="{D5CDD505-2E9C-101B-9397-08002B2CF9AE}" pid="3" name="Order">
    <vt:r8>47300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